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charts/chart7.xml" ContentType="application/vnd.openxmlformats-officedocument.drawingml.chart+xml"/>
  <Override PartName="/ppt/theme/themeOverride4.xml" ContentType="application/vnd.openxmlformats-officedocument.themeOverr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6.xml" ContentType="application/vnd.openxmlformats-officedocument.themeOverr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60"/>
  </p:notesMasterIdLst>
  <p:sldIdLst>
    <p:sldId id="256" r:id="rId2"/>
    <p:sldId id="831" r:id="rId3"/>
    <p:sldId id="832" r:id="rId4"/>
    <p:sldId id="886" r:id="rId5"/>
    <p:sldId id="987" r:id="rId6"/>
    <p:sldId id="986" r:id="rId7"/>
    <p:sldId id="269" r:id="rId8"/>
    <p:sldId id="895" r:id="rId9"/>
    <p:sldId id="1013" r:id="rId10"/>
    <p:sldId id="1017" r:id="rId11"/>
    <p:sldId id="931" r:id="rId12"/>
    <p:sldId id="1016" r:id="rId13"/>
    <p:sldId id="897" r:id="rId14"/>
    <p:sldId id="1050" r:id="rId15"/>
    <p:sldId id="673" r:id="rId16"/>
    <p:sldId id="896" r:id="rId17"/>
    <p:sldId id="930" r:id="rId18"/>
    <p:sldId id="1047" r:id="rId19"/>
    <p:sldId id="908" r:id="rId20"/>
    <p:sldId id="1048" r:id="rId21"/>
    <p:sldId id="1049" r:id="rId22"/>
    <p:sldId id="1052" r:id="rId23"/>
    <p:sldId id="898" r:id="rId24"/>
    <p:sldId id="909" r:id="rId25"/>
    <p:sldId id="1015" r:id="rId26"/>
    <p:sldId id="893" r:id="rId27"/>
    <p:sldId id="910" r:id="rId28"/>
    <p:sldId id="1053" r:id="rId29"/>
    <p:sldId id="836" r:id="rId30"/>
    <p:sldId id="838" r:id="rId31"/>
    <p:sldId id="839" r:id="rId32"/>
    <p:sldId id="840" r:id="rId33"/>
    <p:sldId id="842" r:id="rId34"/>
    <p:sldId id="843" r:id="rId35"/>
    <p:sldId id="844" r:id="rId36"/>
    <p:sldId id="845" r:id="rId37"/>
    <p:sldId id="846" r:id="rId38"/>
    <p:sldId id="847" r:id="rId39"/>
    <p:sldId id="841" r:id="rId40"/>
    <p:sldId id="837" r:id="rId41"/>
    <p:sldId id="1029" r:id="rId42"/>
    <p:sldId id="1030" r:id="rId43"/>
    <p:sldId id="1031" r:id="rId44"/>
    <p:sldId id="1033" r:id="rId45"/>
    <p:sldId id="1032" r:id="rId46"/>
    <p:sldId id="1035" r:id="rId47"/>
    <p:sldId id="1036" r:id="rId48"/>
    <p:sldId id="1037" r:id="rId49"/>
    <p:sldId id="1038" r:id="rId50"/>
    <p:sldId id="1039" r:id="rId51"/>
    <p:sldId id="1040" r:id="rId52"/>
    <p:sldId id="1041" r:id="rId53"/>
    <p:sldId id="1042" r:id="rId54"/>
    <p:sldId id="1043" r:id="rId55"/>
    <p:sldId id="1044" r:id="rId56"/>
    <p:sldId id="1045" r:id="rId57"/>
    <p:sldId id="1046" r:id="rId58"/>
    <p:sldId id="1034" r:id="rId5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E5F1"/>
    <a:srgbClr val="C6D9F1"/>
    <a:srgbClr val="616161"/>
    <a:srgbClr val="CCFFFF"/>
    <a:srgbClr val="CCFFCC"/>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4660"/>
  </p:normalViewPr>
  <p:slideViewPr>
    <p:cSldViewPr snapToGrid="0">
      <p:cViewPr varScale="1">
        <p:scale>
          <a:sx n="109" d="100"/>
          <a:sy n="109" d="100"/>
        </p:scale>
        <p:origin x="672" y="108"/>
      </p:cViewPr>
      <p:guideLst/>
    </p:cSldViewPr>
  </p:slideViewPr>
  <p:notesTextViewPr>
    <p:cViewPr>
      <p:scale>
        <a:sx n="1" d="1"/>
        <a:sy n="1" d="1"/>
      </p:scale>
      <p:origin x="0" y="0"/>
    </p:cViewPr>
  </p:notesTextViewPr>
  <p:sorterViewPr>
    <p:cViewPr>
      <p:scale>
        <a:sx n="100" d="100"/>
        <a:sy n="100" d="100"/>
      </p:scale>
      <p:origin x="0" y="-29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Foglio_di_lavoro_di_Microsoft_Excel2.xlsx"/></Relationships>
</file>

<file path=ppt/charts/_rels/chart10.xml.rels><?xml version="1.0" encoding="UTF-8" standalone="yes"?>
<Relationships xmlns="http://schemas.openxmlformats.org/package/2006/relationships"><Relationship Id="rId3" Type="http://schemas.openxmlformats.org/officeDocument/2006/relationships/package" Target="../embeddings/Foglio_di_lavoro_di_Microsoft_Excel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Foglio_di_lavoro_di_Microsoft_Excel10.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Foglio_di_lavoro_di_Microsoft_Excel11.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Foglio_di_lavoro_di_Microsoft_Excel12.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Foglio_di_lavoro_di_Microsoft_Excel13.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package" Target="../embeddings/Foglio_di_lavoro_di_Microsoft_Excel14.xlsx"/><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package" Target="../embeddings/Foglio_di_lavoro_di_Microsoft_Excel15.xlsx"/><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oleObject" Target="https://d.docs.live.net/fe319ddb051e83af/Documents/lavstu/FABRIZIO/Avis/ConsiglioRegionale/Reg%202026/Assemblee/Regionale/5.xlsx" TargetMode="External"/><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Foglio_di_lavoro_di_Microsoft_Excel3.xlsx"/></Relationships>
</file>

<file path=ppt/charts/_rels/chart3.xml.rels><?xml version="1.0" encoding="UTF-8" standalone="yes"?>
<Relationships xmlns="http://schemas.openxmlformats.org/package/2006/relationships"><Relationship Id="rId3" Type="http://schemas.openxmlformats.org/officeDocument/2006/relationships/package" Target="../embeddings/Foglio_di_lavoro_di_Microsoft_Excel4.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d.docs.live.net/fe319ddb051e83af/Documents/lavstu/FABRIZIO/Avis/ConsiglioRegionale/Reg%202026/Assemblee/Regionale/5.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d.docs.live.net/fe319ddb051e83af/Documents/lavstu/FABRIZIO/Avis/ConsiglioRegionale/Reg%202026/Assemblee/Regionale/5.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Foglio_di_lavoro_di_Microsoft_Excel5.xlsx"/></Relationships>
</file>

<file path=ppt/charts/_rels/chart7.xml.rels><?xml version="1.0" encoding="UTF-8" standalone="yes"?>
<Relationships xmlns="http://schemas.openxmlformats.org/package/2006/relationships"><Relationship Id="rId2" Type="http://schemas.openxmlformats.org/officeDocument/2006/relationships/package" Target="../embeddings/Foglio_di_lavoro_di_Microsoft_Excel6.xlsx"/><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Foglio_di_lavoro_di_Microsoft_Excel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Foglio_di_lavoro_di_Microsoft_Excel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it-IT"/>
              <a:t>Donazioni 2025 versus 2024</a:t>
            </a:r>
          </a:p>
          <a:p>
            <a:pPr>
              <a:defRPr/>
            </a:pPr>
            <a:r>
              <a:rPr lang="it-IT"/>
              <a:t>Indice di donazione 1,1</a:t>
            </a:r>
          </a:p>
        </c:rich>
      </c:tx>
      <c:layout>
        <c:manualLayout>
          <c:xMode val="edge"/>
          <c:yMode val="edge"/>
          <c:x val="0.23044036627920247"/>
          <c:y val="2.7072753227946188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it-IT"/>
        </a:p>
      </c:txPr>
    </c:title>
    <c:autoTitleDeleted val="0"/>
    <c:plotArea>
      <c:layout/>
      <c:barChart>
        <c:barDir val="col"/>
        <c:grouping val="clustered"/>
        <c:varyColors val="0"/>
        <c:ser>
          <c:idx val="0"/>
          <c:order val="0"/>
          <c:tx>
            <c:strRef>
              <c:f>'2025 grafici'!$T$24</c:f>
              <c:strCache>
                <c:ptCount val="1"/>
                <c:pt idx="0">
                  <c:v>2024</c:v>
                </c:pt>
              </c:strCache>
            </c:strRef>
          </c:tx>
          <c:spPr>
            <a:solidFill>
              <a:schemeClr val="accent1">
                <a:alpha val="85000"/>
              </a:schemeClr>
            </a:solidFill>
            <a:ln w="9525" cap="flat" cmpd="sng" algn="ctr">
              <a:solidFill>
                <a:schemeClr val="lt1">
                  <a:alpha val="50000"/>
                </a:schemeClr>
              </a:solidFill>
              <a:round/>
            </a:ln>
            <a:effectLst/>
          </c:spPr>
          <c:invertIfNegative val="0"/>
          <c:dLbls>
            <c:dLbl>
              <c:idx val="1"/>
              <c:layout>
                <c:manualLayout>
                  <c:x val="2.6854652050405056E-3"/>
                  <c:y val="6.8692403032954125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B85B-4064-94FC-2616B172232B}"/>
                </c:ext>
                <c:ext xmlns:c15="http://schemas.microsoft.com/office/drawing/2012/chart" uri="{CE6537A1-D6FC-4f65-9D91-7224C49458BB}">
                  <c15:layout/>
                </c:ext>
              </c:extLst>
            </c:dLbl>
            <c:dLbl>
              <c:idx val="2"/>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C00000"/>
                      </a:solidFill>
                      <a:latin typeface="+mn-lt"/>
                      <a:ea typeface="+mn-ea"/>
                      <a:cs typeface="+mn-cs"/>
                    </a:defRPr>
                  </a:pPr>
                  <a:endParaRPr lang="it-IT"/>
                </a:p>
              </c:txPr>
              <c:dLblPos val="in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it-IT"/>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'2025 grafici'!$U$6:$X$6</c:f>
              <c:strCache>
                <c:ptCount val="4"/>
                <c:pt idx="0">
                  <c:v>SANGUE</c:v>
                </c:pt>
                <c:pt idx="1">
                  <c:v>PLASMA</c:v>
                </c:pt>
                <c:pt idx="2">
                  <c:v>PIASTRINE</c:v>
                </c:pt>
                <c:pt idx="3">
                  <c:v>TOTALE</c:v>
                </c:pt>
              </c:strCache>
            </c:strRef>
          </c:cat>
          <c:val>
            <c:numRef>
              <c:f>'2025 grafici'!$U$24:$X$24</c:f>
              <c:numCache>
                <c:formatCode>_-* #,##0\ _€_-;\-* #,##0\ _€_-;_-* "-"??\ _€_-;_-@_-</c:formatCode>
                <c:ptCount val="4"/>
                <c:pt idx="0">
                  <c:v>22558</c:v>
                </c:pt>
                <c:pt idx="1">
                  <c:v>3351</c:v>
                </c:pt>
                <c:pt idx="2">
                  <c:v>169</c:v>
                </c:pt>
                <c:pt idx="3">
                  <c:v>26078</c:v>
                </c:pt>
              </c:numCache>
            </c:numRef>
          </c:val>
          <c:extLst xmlns:c16r2="http://schemas.microsoft.com/office/drawing/2015/06/chart">
            <c:ext xmlns:c16="http://schemas.microsoft.com/office/drawing/2014/chart" uri="{C3380CC4-5D6E-409C-BE32-E72D297353CC}">
              <c16:uniqueId val="{00000002-B85B-4064-94FC-2616B172232B}"/>
            </c:ext>
          </c:extLst>
        </c:ser>
        <c:ser>
          <c:idx val="1"/>
          <c:order val="1"/>
          <c:tx>
            <c:strRef>
              <c:f>'2025 grafici'!$T$25</c:f>
              <c:strCache>
                <c:ptCount val="1"/>
                <c:pt idx="0">
                  <c:v>2025</c:v>
                </c:pt>
              </c:strCache>
            </c:strRef>
          </c:tx>
          <c:spPr>
            <a:solidFill>
              <a:schemeClr val="accent2">
                <a:alpha val="85000"/>
              </a:schemeClr>
            </a:solidFill>
            <a:ln w="9525" cap="flat" cmpd="sng" algn="ctr">
              <a:solidFill>
                <a:schemeClr val="lt1">
                  <a:alpha val="50000"/>
                </a:schemeClr>
              </a:solidFill>
              <a:round/>
            </a:ln>
            <a:effectLst/>
          </c:spPr>
          <c:invertIfNegative val="0"/>
          <c:dLbls>
            <c:dLbl>
              <c:idx val="2"/>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C00000"/>
                      </a:solidFill>
                      <a:latin typeface="+mn-lt"/>
                      <a:ea typeface="+mn-ea"/>
                      <a:cs typeface="+mn-cs"/>
                    </a:defRPr>
                  </a:pPr>
                  <a:endParaRPr lang="it-IT"/>
                </a:p>
              </c:txPr>
              <c:dLblPos val="in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it-IT"/>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'2025 grafici'!$U$6:$X$6</c:f>
              <c:strCache>
                <c:ptCount val="4"/>
                <c:pt idx="0">
                  <c:v>SANGUE</c:v>
                </c:pt>
                <c:pt idx="1">
                  <c:v>PLASMA</c:v>
                </c:pt>
                <c:pt idx="2">
                  <c:v>PIASTRINE</c:v>
                </c:pt>
                <c:pt idx="3">
                  <c:v>TOTALE</c:v>
                </c:pt>
              </c:strCache>
            </c:strRef>
          </c:cat>
          <c:val>
            <c:numRef>
              <c:f>'2025 grafici'!$U$25:$X$25</c:f>
              <c:numCache>
                <c:formatCode>_-* #,##0\ _€_-;\-* #,##0\ _€_-;_-* "-"??\ _€_-;_-@_-</c:formatCode>
                <c:ptCount val="4"/>
                <c:pt idx="0">
                  <c:v>21694</c:v>
                </c:pt>
                <c:pt idx="1">
                  <c:v>4499</c:v>
                </c:pt>
                <c:pt idx="2">
                  <c:v>166</c:v>
                </c:pt>
                <c:pt idx="3">
                  <c:v>26359</c:v>
                </c:pt>
              </c:numCache>
            </c:numRef>
          </c:val>
          <c:extLst xmlns:c16r2="http://schemas.microsoft.com/office/drawing/2015/06/chart">
            <c:ext xmlns:c16="http://schemas.microsoft.com/office/drawing/2014/chart" uri="{C3380CC4-5D6E-409C-BE32-E72D297353CC}">
              <c16:uniqueId val="{00000004-B85B-4064-94FC-2616B172232B}"/>
            </c:ext>
          </c:extLst>
        </c:ser>
        <c:dLbls>
          <c:dLblPos val="inEnd"/>
          <c:showLegendKey val="0"/>
          <c:showVal val="1"/>
          <c:showCatName val="0"/>
          <c:showSerName val="0"/>
          <c:showPercent val="0"/>
          <c:showBubbleSize val="0"/>
        </c:dLbls>
        <c:gapWidth val="65"/>
        <c:axId val="338256448"/>
        <c:axId val="411691792"/>
      </c:barChart>
      <c:catAx>
        <c:axId val="33825644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it-IT"/>
          </a:p>
        </c:txPr>
        <c:crossAx val="411691792"/>
        <c:crosses val="autoZero"/>
        <c:auto val="1"/>
        <c:lblAlgn val="ctr"/>
        <c:lblOffset val="100"/>
        <c:noMultiLvlLbl val="0"/>
      </c:catAx>
      <c:valAx>
        <c:axId val="41169179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_-* #,##0\ _€_-;\-* #,##0\ _€_-;_-* &quot;-&quot;??\ _€_-;_-@_-" sourceLinked="1"/>
        <c:majorTickMark val="none"/>
        <c:minorTickMark val="none"/>
        <c:tickLblPos val="nextTo"/>
        <c:crossAx val="338256448"/>
        <c:crosses val="autoZero"/>
        <c:crossBetween val="between"/>
      </c:valAx>
      <c:spPr>
        <a:noFill/>
        <a:ln>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it-IT"/>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it-IT"/>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it-IT"/>
              <a:t>DONATORI  (ETA')</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it-IT"/>
        </a:p>
      </c:txPr>
    </c:title>
    <c:autoTitleDeleted val="0"/>
    <c:plotArea>
      <c:layout/>
      <c:doughnut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CD82-4396-B391-234ED56A59BC}"/>
              </c:ext>
            </c:extLst>
          </c:dPt>
          <c:dPt>
            <c:idx val="1"/>
            <c:bubble3D val="0"/>
            <c:spPr>
              <a:solidFill>
                <a:schemeClr val="accent2"/>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CD82-4396-B391-234ED56A59BC}"/>
              </c:ext>
            </c:extLst>
          </c:dPt>
          <c:dPt>
            <c:idx val="2"/>
            <c:bubble3D val="0"/>
            <c:spPr>
              <a:solidFill>
                <a:schemeClr val="accent3"/>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CD82-4396-B391-234ED56A59BC}"/>
              </c:ext>
            </c:extLst>
          </c:dPt>
          <c:dPt>
            <c:idx val="3"/>
            <c:bubble3D val="0"/>
            <c:spPr>
              <a:solidFill>
                <a:schemeClr val="accent4"/>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CD82-4396-B391-234ED56A59BC}"/>
              </c:ext>
            </c:extLst>
          </c:dPt>
          <c:dPt>
            <c:idx val="4"/>
            <c:bubble3D val="0"/>
            <c:spPr>
              <a:solidFill>
                <a:schemeClr val="accent5"/>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CD82-4396-B391-234ED56A59BC}"/>
              </c:ext>
            </c:extLst>
          </c:dPt>
          <c:dPt>
            <c:idx val="5"/>
            <c:bubble3D val="0"/>
            <c:spPr>
              <a:solidFill>
                <a:schemeClr val="accent6"/>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A-CD82-4396-B391-234ED56A59BC}"/>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it-IT"/>
              </a:p>
            </c:txPr>
            <c:showLegendKey val="0"/>
            <c:showVal val="0"/>
            <c:showCatName val="0"/>
            <c:showSerName val="0"/>
            <c:showPercent val="1"/>
            <c:showBubbleSize val="0"/>
            <c:showLeaderLines val="0"/>
            <c:extLst xmlns:c16r2="http://schemas.microsoft.com/office/drawing/2015/06/chart">
              <c:ext xmlns:c15="http://schemas.microsoft.com/office/drawing/2012/chart" uri="{CE6537A1-D6FC-4f65-9D91-7224C49458BB}"/>
            </c:extLst>
          </c:dLbls>
          <c:cat>
            <c:strRef>
              <c:f>soci!$I$3:$I$8</c:f>
              <c:strCache>
                <c:ptCount val="6"/>
                <c:pt idx="0">
                  <c:v>18-25</c:v>
                </c:pt>
                <c:pt idx="1">
                  <c:v>26-35</c:v>
                </c:pt>
                <c:pt idx="2">
                  <c:v>36-45</c:v>
                </c:pt>
                <c:pt idx="3">
                  <c:v>46-55</c:v>
                </c:pt>
                <c:pt idx="4">
                  <c:v>56-65</c:v>
                </c:pt>
                <c:pt idx="5">
                  <c:v>&gt;65</c:v>
                </c:pt>
              </c:strCache>
            </c:strRef>
          </c:cat>
          <c:val>
            <c:numRef>
              <c:f>soci!$J$3:$J$8</c:f>
              <c:numCache>
                <c:formatCode>#,##0</c:formatCode>
                <c:ptCount val="6"/>
                <c:pt idx="0">
                  <c:v>2530</c:v>
                </c:pt>
                <c:pt idx="1">
                  <c:v>6221</c:v>
                </c:pt>
                <c:pt idx="2">
                  <c:v>5573</c:v>
                </c:pt>
                <c:pt idx="3">
                  <c:v>5373</c:v>
                </c:pt>
                <c:pt idx="4">
                  <c:v>3806</c:v>
                </c:pt>
                <c:pt idx="5">
                  <c:v>461</c:v>
                </c:pt>
              </c:numCache>
            </c:numRef>
          </c:val>
          <c:extLst xmlns:c16r2="http://schemas.microsoft.com/office/drawing/2015/06/chart">
            <c:ext xmlns:c16="http://schemas.microsoft.com/office/drawing/2014/chart" uri="{C3380CC4-5D6E-409C-BE32-E72D297353CC}">
              <c16:uniqueId val="{0000000B-CD82-4396-B391-234ED56A59BC}"/>
            </c:ext>
          </c:extLst>
        </c:ser>
        <c:dLbls>
          <c:showLegendKey val="0"/>
          <c:showVal val="0"/>
          <c:showCatName val="0"/>
          <c:showSerName val="0"/>
          <c:showPercent val="1"/>
          <c:showBubbleSize val="0"/>
          <c:showLeaderLines val="0"/>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it-IT"/>
        </a:p>
      </c:txPr>
    </c:legend>
    <c:plotVisOnly val="1"/>
    <c:dispBlanksAs val="zero"/>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it-IT"/>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it-IT" b="1"/>
              <a:t>Associati al 31/12/2025: 24.424</a:t>
            </a:r>
          </a:p>
        </c:rich>
      </c:tx>
      <c:layout>
        <c:manualLayout>
          <c:xMode val="edge"/>
          <c:yMode val="edge"/>
          <c:x val="0.23971522309711285"/>
          <c:y val="2.0592017809663278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barChart>
        <c:barDir val="col"/>
        <c:grouping val="clustered"/>
        <c:varyColors val="0"/>
        <c:ser>
          <c:idx val="0"/>
          <c:order val="0"/>
          <c:tx>
            <c:strRef>
              <c:f>Regionale!$B$56</c:f>
              <c:strCache>
                <c:ptCount val="1"/>
                <c:pt idx="0">
                  <c:v>MASCHI</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Regionale!$A$57:$A$60</c:f>
              <c:strCache>
                <c:ptCount val="4"/>
                <c:pt idx="0">
                  <c:v>SOCI DONATORI</c:v>
                </c:pt>
                <c:pt idx="1">
                  <c:v>SOCI NON DONATORI</c:v>
                </c:pt>
                <c:pt idx="2">
                  <c:v>SOCI NUOVI ISCRITTI</c:v>
                </c:pt>
                <c:pt idx="3">
                  <c:v>CANCELLATI</c:v>
                </c:pt>
              </c:strCache>
            </c:strRef>
          </c:cat>
          <c:val>
            <c:numRef>
              <c:f>Regionale!$B$57:$B$60</c:f>
              <c:numCache>
                <c:formatCode>_-* #,##0\ _€_-;\-* #,##0\ _€_-;_-* "-"??\ _€_-;_-@_-</c:formatCode>
                <c:ptCount val="4"/>
                <c:pt idx="0">
                  <c:v>15490</c:v>
                </c:pt>
                <c:pt idx="1">
                  <c:v>290</c:v>
                </c:pt>
                <c:pt idx="2">
                  <c:v>1314</c:v>
                </c:pt>
                <c:pt idx="3">
                  <c:v>1115</c:v>
                </c:pt>
              </c:numCache>
            </c:numRef>
          </c:val>
          <c:extLst xmlns:c16r2="http://schemas.microsoft.com/office/drawing/2015/06/chart">
            <c:ext xmlns:c16="http://schemas.microsoft.com/office/drawing/2014/chart" uri="{C3380CC4-5D6E-409C-BE32-E72D297353CC}">
              <c16:uniqueId val="{00000000-F340-4C16-998C-B6F38150FC60}"/>
            </c:ext>
          </c:extLst>
        </c:ser>
        <c:ser>
          <c:idx val="1"/>
          <c:order val="1"/>
          <c:tx>
            <c:strRef>
              <c:f>Regionale!$C$56</c:f>
              <c:strCache>
                <c:ptCount val="1"/>
                <c:pt idx="0">
                  <c:v>FEMMINE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Regionale!$A$57:$A$60</c:f>
              <c:strCache>
                <c:ptCount val="4"/>
                <c:pt idx="0">
                  <c:v>SOCI DONATORI</c:v>
                </c:pt>
                <c:pt idx="1">
                  <c:v>SOCI NON DONATORI</c:v>
                </c:pt>
                <c:pt idx="2">
                  <c:v>SOCI NUOVI ISCRITTI</c:v>
                </c:pt>
                <c:pt idx="3">
                  <c:v>CANCELLATI</c:v>
                </c:pt>
              </c:strCache>
            </c:strRef>
          </c:cat>
          <c:val>
            <c:numRef>
              <c:f>Regionale!$C$57:$C$60</c:f>
              <c:numCache>
                <c:formatCode>_-* #,##0\ _€_-;\-* #,##0\ _€_-;_-* "-"??\ _€_-;_-@_-</c:formatCode>
                <c:ptCount val="4"/>
                <c:pt idx="0">
                  <c:v>8474</c:v>
                </c:pt>
                <c:pt idx="1">
                  <c:v>170</c:v>
                </c:pt>
                <c:pt idx="2">
                  <c:v>1006</c:v>
                </c:pt>
                <c:pt idx="3">
                  <c:v>655</c:v>
                </c:pt>
              </c:numCache>
            </c:numRef>
          </c:val>
          <c:extLst xmlns:c16r2="http://schemas.microsoft.com/office/drawing/2015/06/chart">
            <c:ext xmlns:c16="http://schemas.microsoft.com/office/drawing/2014/chart" uri="{C3380CC4-5D6E-409C-BE32-E72D297353CC}">
              <c16:uniqueId val="{00000001-F340-4C16-998C-B6F38150FC60}"/>
            </c:ext>
          </c:extLst>
        </c:ser>
        <c:dLbls>
          <c:showLegendKey val="0"/>
          <c:showVal val="0"/>
          <c:showCatName val="0"/>
          <c:showSerName val="0"/>
          <c:showPercent val="0"/>
          <c:showBubbleSize val="0"/>
        </c:dLbls>
        <c:gapWidth val="219"/>
        <c:overlap val="-27"/>
        <c:axId val="414589360"/>
        <c:axId val="414588184"/>
        <c:extLst xmlns:c16r2="http://schemas.microsoft.com/office/drawing/2015/06/chart">
          <c:ext xmlns:c15="http://schemas.microsoft.com/office/drawing/2012/chart" uri="{02D57815-91ED-43cb-92C2-25804820EDAC}">
            <c15:filteredBarSeries>
              <c15:ser>
                <c:idx val="2"/>
                <c:order val="2"/>
                <c:tx>
                  <c:strRef>
                    <c:extLst xmlns:c16r2="http://schemas.microsoft.com/office/drawing/2015/06/chart">
                      <c:ext uri="{02D57815-91ED-43cb-92C2-25804820EDAC}">
                        <c15:formulaRef>
                          <c15:sqref>Regionale!$D$56</c15:sqref>
                        </c15:formulaRef>
                      </c:ext>
                    </c:extLst>
                    <c:strCache>
                      <c:ptCount val="1"/>
                      <c:pt idx="0">
                        <c:v>TOTALE*</c:v>
                      </c:pt>
                    </c:strCache>
                  </c:strRef>
                </c:tx>
                <c:spPr>
                  <a:solidFill>
                    <a:schemeClr val="accent3"/>
                  </a:solidFill>
                  <a:ln>
                    <a:noFill/>
                  </a:ln>
                  <a:effectLst/>
                </c:spPr>
                <c:invertIfNegative val="0"/>
                <c:cat>
                  <c:strRef>
                    <c:extLst xmlns:c16r2="http://schemas.microsoft.com/office/drawing/2015/06/chart">
                      <c:ext uri="{02D57815-91ED-43cb-92C2-25804820EDAC}">
                        <c15:formulaRef>
                          <c15:sqref>Regionale!$A$57:$A$60</c15:sqref>
                        </c15:formulaRef>
                      </c:ext>
                    </c:extLst>
                    <c:strCache>
                      <c:ptCount val="4"/>
                      <c:pt idx="0">
                        <c:v>SOCI DONATORI</c:v>
                      </c:pt>
                      <c:pt idx="1">
                        <c:v>SOCI NON DONATORI</c:v>
                      </c:pt>
                      <c:pt idx="2">
                        <c:v>SOCI NUOVI ISCRITTI</c:v>
                      </c:pt>
                      <c:pt idx="3">
                        <c:v>CANCELLATI</c:v>
                      </c:pt>
                    </c:strCache>
                  </c:strRef>
                </c:cat>
                <c:val>
                  <c:numRef>
                    <c:extLst xmlns:c16r2="http://schemas.microsoft.com/office/drawing/2015/06/chart">
                      <c:ext uri="{02D57815-91ED-43cb-92C2-25804820EDAC}">
                        <c15:formulaRef>
                          <c15:sqref>Regionale!$D$57:$D$60</c15:sqref>
                        </c15:formulaRef>
                      </c:ext>
                    </c:extLst>
                    <c:numCache>
                      <c:formatCode>_-* #,##0\ _€_-;\-* #,##0\ _€_-;_-* "-"??\ _€_-;_-@_-</c:formatCode>
                      <c:ptCount val="4"/>
                      <c:pt idx="0">
                        <c:v>23964</c:v>
                      </c:pt>
                      <c:pt idx="1">
                        <c:v>460</c:v>
                      </c:pt>
                      <c:pt idx="2">
                        <c:v>2320</c:v>
                      </c:pt>
                      <c:pt idx="3">
                        <c:v>1770</c:v>
                      </c:pt>
                    </c:numCache>
                  </c:numRef>
                </c:val>
                <c:extLst xmlns:c16r2="http://schemas.microsoft.com/office/drawing/2015/06/chart">
                  <c:ext xmlns:c16="http://schemas.microsoft.com/office/drawing/2014/chart" uri="{C3380CC4-5D6E-409C-BE32-E72D297353CC}">
                    <c16:uniqueId val="{00000002-F340-4C16-998C-B6F38150FC60}"/>
                  </c:ext>
                </c:extLst>
              </c15:ser>
            </c15:filteredBarSeries>
          </c:ext>
        </c:extLst>
      </c:barChart>
      <c:catAx>
        <c:axId val="414589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414588184"/>
        <c:crosses val="autoZero"/>
        <c:auto val="1"/>
        <c:lblAlgn val="ctr"/>
        <c:lblOffset val="100"/>
        <c:noMultiLvlLbl val="0"/>
      </c:catAx>
      <c:valAx>
        <c:axId val="414588184"/>
        <c:scaling>
          <c:orientation val="minMax"/>
        </c:scaling>
        <c:delete val="0"/>
        <c:axPos val="l"/>
        <c:majorGridlines>
          <c:spPr>
            <a:ln w="9525" cap="flat" cmpd="sng" algn="ctr">
              <a:solidFill>
                <a:schemeClr val="tx1">
                  <a:lumMod val="15000"/>
                  <a:lumOff val="85000"/>
                </a:schemeClr>
              </a:solidFill>
              <a:round/>
            </a:ln>
            <a:effectLst/>
          </c:spPr>
        </c:majorGridlines>
        <c:numFmt formatCode="_-* #,##0\ _€_-;\-* #,##0\ _€_-;_-* &quot;-&quot;??\ _€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414589360"/>
        <c:crosses val="autoZero"/>
        <c:crossBetween val="between"/>
      </c:valAx>
      <c:spPr>
        <a:gradFill>
          <a:gsLst>
            <a:gs pos="0">
              <a:srgbClr val="CCECFF"/>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solidFill>
        <a:schemeClr val="tx1">
          <a:lumMod val="15000"/>
          <a:lumOff val="85000"/>
        </a:schemeClr>
      </a:solidFill>
      <a:round/>
    </a:ln>
    <a:effectLst/>
  </c:spPr>
  <c:txPr>
    <a:bodyPr/>
    <a:lstStyle/>
    <a:p>
      <a:pPr>
        <a:defRPr/>
      </a:pPr>
      <a:endParaRPr lang="it-IT"/>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it-IT" dirty="0"/>
              <a:t>Nuovi iscritti nel 2025: 2320</a:t>
            </a:r>
          </a:p>
          <a:p>
            <a:pPr>
              <a:defRPr/>
            </a:pPr>
            <a:r>
              <a:rPr lang="it-IT" dirty="0"/>
              <a:t>FASCE D'ETA'</a:t>
            </a:r>
          </a:p>
        </c:rich>
      </c:tx>
      <c:layout>
        <c:manualLayout>
          <c:xMode val="edge"/>
          <c:yMode val="edge"/>
          <c:x val="9.3396008892392447E-3"/>
          <c:y val="0"/>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it-IT"/>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Regionale!$W$66</c:f>
              <c:strCache>
                <c:ptCount val="1"/>
                <c:pt idx="0">
                  <c:v>MASCHI</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dLbl>
              <c:idx val="3"/>
              <c:layout>
                <c:manualLayout>
                  <c:x val="-1.8064716919485651E-3"/>
                  <c:y val="2.1714501833421276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D7BF-4F50-9779-118312F4FCE1}"/>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dk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Regionale!$X$65:$AC$65</c:f>
              <c:strCache>
                <c:ptCount val="6"/>
                <c:pt idx="0">
                  <c:v>18/25</c:v>
                </c:pt>
                <c:pt idx="1">
                  <c:v>26/35</c:v>
                </c:pt>
                <c:pt idx="2">
                  <c:v>36/45</c:v>
                </c:pt>
                <c:pt idx="3">
                  <c:v>46/55</c:v>
                </c:pt>
                <c:pt idx="4">
                  <c:v>56/65</c:v>
                </c:pt>
                <c:pt idx="5">
                  <c:v>over 66</c:v>
                </c:pt>
              </c:strCache>
            </c:strRef>
          </c:cat>
          <c:val>
            <c:numRef>
              <c:f>Regionale!$X$66:$AC$66</c:f>
              <c:numCache>
                <c:formatCode>General</c:formatCode>
                <c:ptCount val="6"/>
                <c:pt idx="0">
                  <c:v>316</c:v>
                </c:pt>
                <c:pt idx="1">
                  <c:v>419</c:v>
                </c:pt>
                <c:pt idx="2">
                  <c:v>264</c:v>
                </c:pt>
                <c:pt idx="3">
                  <c:v>187</c:v>
                </c:pt>
                <c:pt idx="4">
                  <c:v>109</c:v>
                </c:pt>
                <c:pt idx="5">
                  <c:v>19</c:v>
                </c:pt>
              </c:numCache>
            </c:numRef>
          </c:val>
          <c:extLst xmlns:c16r2="http://schemas.microsoft.com/office/drawing/2015/06/chart">
            <c:ext xmlns:c16="http://schemas.microsoft.com/office/drawing/2014/chart" uri="{C3380CC4-5D6E-409C-BE32-E72D297353CC}">
              <c16:uniqueId val="{00000000-D7BF-4F50-9779-118312F4FCE1}"/>
            </c:ext>
          </c:extLst>
        </c:ser>
        <c:ser>
          <c:idx val="1"/>
          <c:order val="1"/>
          <c:tx>
            <c:strRef>
              <c:f>Regionale!$W$67</c:f>
              <c:strCache>
                <c:ptCount val="1"/>
                <c:pt idx="0">
                  <c:v>FEMMINE</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dLbl>
              <c:idx val="1"/>
              <c:layout>
                <c:manualLayout>
                  <c:x val="1.9444444444444445E-2"/>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D7BF-4F50-9779-118312F4FCE1}"/>
                </c:ext>
                <c:ext xmlns:c15="http://schemas.microsoft.com/office/drawing/2012/chart" uri="{CE6537A1-D6FC-4f65-9D91-7224C49458BB}"/>
              </c:extLst>
            </c:dLbl>
            <c:dLbl>
              <c:idx val="2"/>
              <c:layout>
                <c:manualLayout>
                  <c:x val="2.2222222222222223E-2"/>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D7BF-4F50-9779-118312F4FCE1}"/>
                </c:ext>
                <c:ext xmlns:c15="http://schemas.microsoft.com/office/drawing/2012/chart" uri="{CE6537A1-D6FC-4f65-9D91-7224C49458BB}"/>
              </c:extLst>
            </c:dLbl>
            <c:dLbl>
              <c:idx val="3"/>
              <c:layout>
                <c:manualLayout>
                  <c:x val="1.9444444444444344E-2"/>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D7BF-4F50-9779-118312F4FCE1}"/>
                </c:ext>
                <c:ext xmlns:c15="http://schemas.microsoft.com/office/drawing/2012/chart" uri="{CE6537A1-D6FC-4f65-9D91-7224C49458BB}"/>
              </c:extLst>
            </c:dLbl>
            <c:dLbl>
              <c:idx val="4"/>
              <c:layout>
                <c:manualLayout>
                  <c:x val="1.1111111111111103E-2"/>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D7BF-4F50-9779-118312F4FCE1}"/>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dk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Regionale!$X$65:$AC$65</c:f>
              <c:strCache>
                <c:ptCount val="6"/>
                <c:pt idx="0">
                  <c:v>18/25</c:v>
                </c:pt>
                <c:pt idx="1">
                  <c:v>26/35</c:v>
                </c:pt>
                <c:pt idx="2">
                  <c:v>36/45</c:v>
                </c:pt>
                <c:pt idx="3">
                  <c:v>46/55</c:v>
                </c:pt>
                <c:pt idx="4">
                  <c:v>56/65</c:v>
                </c:pt>
                <c:pt idx="5">
                  <c:v>over 66</c:v>
                </c:pt>
              </c:strCache>
            </c:strRef>
          </c:cat>
          <c:val>
            <c:numRef>
              <c:f>Regionale!$X$67:$AC$67</c:f>
              <c:numCache>
                <c:formatCode>General</c:formatCode>
                <c:ptCount val="6"/>
                <c:pt idx="0">
                  <c:v>363</c:v>
                </c:pt>
                <c:pt idx="1">
                  <c:v>285</c:v>
                </c:pt>
                <c:pt idx="2">
                  <c:v>185</c:v>
                </c:pt>
                <c:pt idx="3">
                  <c:v>115</c:v>
                </c:pt>
                <c:pt idx="4">
                  <c:v>46</c:v>
                </c:pt>
                <c:pt idx="5">
                  <c:v>12</c:v>
                </c:pt>
              </c:numCache>
            </c:numRef>
          </c:val>
          <c:extLst xmlns:c16r2="http://schemas.microsoft.com/office/drawing/2015/06/chart">
            <c:ext xmlns:c16="http://schemas.microsoft.com/office/drawing/2014/chart" uri="{C3380CC4-5D6E-409C-BE32-E72D297353CC}">
              <c16:uniqueId val="{00000005-D7BF-4F50-9779-118312F4FCE1}"/>
            </c:ext>
          </c:extLst>
        </c:ser>
        <c:dLbls>
          <c:showLegendKey val="0"/>
          <c:showVal val="0"/>
          <c:showCatName val="0"/>
          <c:showSerName val="0"/>
          <c:showPercent val="0"/>
          <c:showBubbleSize val="0"/>
        </c:dLbls>
        <c:gapWidth val="65"/>
        <c:shape val="box"/>
        <c:axId val="427164600"/>
        <c:axId val="427165384"/>
        <c:axId val="0"/>
      </c:bar3DChart>
      <c:catAx>
        <c:axId val="42716460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it-IT"/>
          </a:p>
        </c:txPr>
        <c:crossAx val="427165384"/>
        <c:crosses val="autoZero"/>
        <c:auto val="1"/>
        <c:lblAlgn val="ctr"/>
        <c:lblOffset val="100"/>
        <c:noMultiLvlLbl val="0"/>
      </c:catAx>
      <c:valAx>
        <c:axId val="427165384"/>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it-IT"/>
          </a:p>
        </c:txPr>
        <c:crossAx val="427164600"/>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it-IT"/>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it-IT"/>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it-IT" dirty="0"/>
              <a:t>NUOVI ISCRITTI MASCHI (1314)</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it-IT"/>
        </a:p>
      </c:txPr>
    </c:title>
    <c:autoTitleDeleted val="0"/>
    <c:plotArea>
      <c:layout/>
      <c:doughnut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21AB-40FB-93F0-1F549B264ADD}"/>
              </c:ext>
            </c:extLst>
          </c:dPt>
          <c:dPt>
            <c:idx val="1"/>
            <c:bubble3D val="0"/>
            <c:spPr>
              <a:solidFill>
                <a:schemeClr val="accent2"/>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21AB-40FB-93F0-1F549B264ADD}"/>
              </c:ext>
            </c:extLst>
          </c:dPt>
          <c:dPt>
            <c:idx val="2"/>
            <c:bubble3D val="0"/>
            <c:spPr>
              <a:solidFill>
                <a:schemeClr val="accent3"/>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21AB-40FB-93F0-1F549B264ADD}"/>
              </c:ext>
            </c:extLst>
          </c:dPt>
          <c:dPt>
            <c:idx val="3"/>
            <c:bubble3D val="0"/>
            <c:spPr>
              <a:solidFill>
                <a:schemeClr val="accent4"/>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21AB-40FB-93F0-1F549B264ADD}"/>
              </c:ext>
            </c:extLst>
          </c:dPt>
          <c:dPt>
            <c:idx val="4"/>
            <c:bubble3D val="0"/>
            <c:spPr>
              <a:solidFill>
                <a:schemeClr val="accent5"/>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21AB-40FB-93F0-1F549B264ADD}"/>
              </c:ext>
            </c:extLst>
          </c:dPt>
          <c:dPt>
            <c:idx val="5"/>
            <c:bubble3D val="0"/>
            <c:spPr>
              <a:solidFill>
                <a:schemeClr val="accent6"/>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A-21AB-40FB-93F0-1F549B264ADD}"/>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it-IT"/>
              </a:p>
            </c:txPr>
            <c:showLegendKey val="0"/>
            <c:showVal val="0"/>
            <c:showCatName val="0"/>
            <c:showSerName val="0"/>
            <c:showPercent val="1"/>
            <c:showBubbleSize val="0"/>
            <c:showLeaderLines val="0"/>
            <c:extLst xmlns:c16r2="http://schemas.microsoft.com/office/drawing/2015/06/chart">
              <c:ext xmlns:c15="http://schemas.microsoft.com/office/drawing/2012/chart" uri="{CE6537A1-D6FC-4f65-9D91-7224C49458BB}"/>
            </c:extLst>
          </c:dLbls>
          <c:cat>
            <c:strRef>
              <c:f>soci!$E$21:$E$26</c:f>
              <c:strCache>
                <c:ptCount val="6"/>
                <c:pt idx="0">
                  <c:v>18-25</c:v>
                </c:pt>
                <c:pt idx="1">
                  <c:v>26-35</c:v>
                </c:pt>
                <c:pt idx="2">
                  <c:v>36-45</c:v>
                </c:pt>
                <c:pt idx="3">
                  <c:v>46-55</c:v>
                </c:pt>
                <c:pt idx="4">
                  <c:v>56-65</c:v>
                </c:pt>
                <c:pt idx="5">
                  <c:v>&gt;65</c:v>
                </c:pt>
              </c:strCache>
            </c:strRef>
          </c:cat>
          <c:val>
            <c:numRef>
              <c:f>soci!$F$21:$F$26</c:f>
              <c:numCache>
                <c:formatCode>#,##0</c:formatCode>
                <c:ptCount val="6"/>
                <c:pt idx="0">
                  <c:v>316</c:v>
                </c:pt>
                <c:pt idx="1">
                  <c:v>417</c:v>
                </c:pt>
                <c:pt idx="2">
                  <c:v>264</c:v>
                </c:pt>
                <c:pt idx="3">
                  <c:v>187</c:v>
                </c:pt>
                <c:pt idx="4">
                  <c:v>109</c:v>
                </c:pt>
                <c:pt idx="5">
                  <c:v>19</c:v>
                </c:pt>
              </c:numCache>
            </c:numRef>
          </c:val>
          <c:extLst xmlns:c16r2="http://schemas.microsoft.com/office/drawing/2015/06/chart">
            <c:ext xmlns:c16="http://schemas.microsoft.com/office/drawing/2014/chart" uri="{C3380CC4-5D6E-409C-BE32-E72D297353CC}">
              <c16:uniqueId val="{0000000B-21AB-40FB-93F0-1F549B264ADD}"/>
            </c:ext>
          </c:extLst>
        </c:ser>
        <c:dLbls>
          <c:showLegendKey val="0"/>
          <c:showVal val="0"/>
          <c:showCatName val="0"/>
          <c:showSerName val="0"/>
          <c:showPercent val="1"/>
          <c:showBubbleSize val="0"/>
          <c:showLeaderLines val="0"/>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it-IT"/>
        </a:p>
      </c:txPr>
    </c:legend>
    <c:plotVisOnly val="1"/>
    <c:dispBlanksAs val="zero"/>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it-IT"/>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it-IT" dirty="0"/>
              <a:t>NUOVI ISCRITTI FEMMINE (1006)</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it-IT"/>
        </a:p>
      </c:txPr>
    </c:title>
    <c:autoTitleDeleted val="0"/>
    <c:plotArea>
      <c:layout/>
      <c:doughnut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4808-4B5E-8533-7D87263F913E}"/>
              </c:ext>
            </c:extLst>
          </c:dPt>
          <c:dPt>
            <c:idx val="1"/>
            <c:bubble3D val="0"/>
            <c:spPr>
              <a:solidFill>
                <a:schemeClr val="accent2"/>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4808-4B5E-8533-7D87263F913E}"/>
              </c:ext>
            </c:extLst>
          </c:dPt>
          <c:dPt>
            <c:idx val="2"/>
            <c:bubble3D val="0"/>
            <c:spPr>
              <a:solidFill>
                <a:schemeClr val="accent3"/>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4808-4B5E-8533-7D87263F913E}"/>
              </c:ext>
            </c:extLst>
          </c:dPt>
          <c:dPt>
            <c:idx val="3"/>
            <c:bubble3D val="0"/>
            <c:spPr>
              <a:solidFill>
                <a:schemeClr val="accent4"/>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4808-4B5E-8533-7D87263F913E}"/>
              </c:ext>
            </c:extLst>
          </c:dPt>
          <c:dPt>
            <c:idx val="4"/>
            <c:bubble3D val="0"/>
            <c:spPr>
              <a:solidFill>
                <a:schemeClr val="accent5"/>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4808-4B5E-8533-7D87263F913E}"/>
              </c:ext>
            </c:extLst>
          </c:dPt>
          <c:dPt>
            <c:idx val="5"/>
            <c:bubble3D val="0"/>
            <c:spPr>
              <a:solidFill>
                <a:schemeClr val="accent6"/>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A-4808-4B5E-8533-7D87263F913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it-IT"/>
              </a:p>
            </c:txPr>
            <c:showLegendKey val="0"/>
            <c:showVal val="0"/>
            <c:showCatName val="0"/>
            <c:showSerName val="0"/>
            <c:showPercent val="1"/>
            <c:showBubbleSize val="0"/>
            <c:showLeaderLines val="0"/>
            <c:extLst xmlns:c16r2="http://schemas.microsoft.com/office/drawing/2015/06/chart">
              <c:ext xmlns:c15="http://schemas.microsoft.com/office/drawing/2012/chart" uri="{CE6537A1-D6FC-4f65-9D91-7224C49458BB}"/>
            </c:extLst>
          </c:dLbls>
          <c:cat>
            <c:strRef>
              <c:f>soci!$A$21:$A$26</c:f>
              <c:strCache>
                <c:ptCount val="6"/>
                <c:pt idx="0">
                  <c:v>18-25</c:v>
                </c:pt>
                <c:pt idx="1">
                  <c:v>26-35</c:v>
                </c:pt>
                <c:pt idx="2">
                  <c:v>36-45</c:v>
                </c:pt>
                <c:pt idx="3">
                  <c:v>46-55</c:v>
                </c:pt>
                <c:pt idx="4">
                  <c:v>56-65</c:v>
                </c:pt>
                <c:pt idx="5">
                  <c:v>&gt;65</c:v>
                </c:pt>
              </c:strCache>
            </c:strRef>
          </c:cat>
          <c:val>
            <c:numRef>
              <c:f>soci!$B$21:$B$26</c:f>
              <c:numCache>
                <c:formatCode>#,##0</c:formatCode>
                <c:ptCount val="6"/>
                <c:pt idx="0">
                  <c:v>360</c:v>
                </c:pt>
                <c:pt idx="1">
                  <c:v>285</c:v>
                </c:pt>
                <c:pt idx="2">
                  <c:v>185</c:v>
                </c:pt>
                <c:pt idx="3">
                  <c:v>115</c:v>
                </c:pt>
                <c:pt idx="4">
                  <c:v>46</c:v>
                </c:pt>
                <c:pt idx="5">
                  <c:v>12</c:v>
                </c:pt>
              </c:numCache>
            </c:numRef>
          </c:val>
          <c:extLst xmlns:c16r2="http://schemas.microsoft.com/office/drawing/2015/06/chart">
            <c:ext xmlns:c16="http://schemas.microsoft.com/office/drawing/2014/chart" uri="{C3380CC4-5D6E-409C-BE32-E72D297353CC}">
              <c16:uniqueId val="{0000000B-4808-4B5E-8533-7D87263F913E}"/>
            </c:ext>
          </c:extLst>
        </c:ser>
        <c:dLbls>
          <c:showLegendKey val="0"/>
          <c:showVal val="0"/>
          <c:showCatName val="0"/>
          <c:showSerName val="0"/>
          <c:showPercent val="1"/>
          <c:showBubbleSize val="0"/>
          <c:showLeaderLines val="0"/>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it-IT"/>
        </a:p>
      </c:txPr>
    </c:legend>
    <c:plotVisOnly val="1"/>
    <c:dispBlanksAs val="zero"/>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it-IT"/>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it-IT"/>
              <a:t>NUOVI ISCRITTI (ETA')</a:t>
            </a:r>
          </a:p>
        </c:rich>
      </c:tx>
      <c:layout>
        <c:manualLayout>
          <c:xMode val="edge"/>
          <c:yMode val="edge"/>
          <c:x val="0.30968788334899161"/>
          <c:y val="3.522107464292605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it-IT"/>
        </a:p>
      </c:txPr>
    </c:title>
    <c:autoTitleDeleted val="0"/>
    <c:plotArea>
      <c:layout/>
      <c:doughnut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ECB2-463C-984C-DFDA09DE4EF8}"/>
              </c:ext>
            </c:extLst>
          </c:dPt>
          <c:dPt>
            <c:idx val="1"/>
            <c:bubble3D val="0"/>
            <c:spPr>
              <a:solidFill>
                <a:schemeClr val="accent2"/>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ECB2-463C-984C-DFDA09DE4EF8}"/>
              </c:ext>
            </c:extLst>
          </c:dPt>
          <c:dPt>
            <c:idx val="2"/>
            <c:bubble3D val="0"/>
            <c:spPr>
              <a:solidFill>
                <a:schemeClr val="accent3"/>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ECB2-463C-984C-DFDA09DE4EF8}"/>
              </c:ext>
            </c:extLst>
          </c:dPt>
          <c:dPt>
            <c:idx val="3"/>
            <c:bubble3D val="0"/>
            <c:spPr>
              <a:solidFill>
                <a:schemeClr val="accent4"/>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ECB2-463C-984C-DFDA09DE4EF8}"/>
              </c:ext>
            </c:extLst>
          </c:dPt>
          <c:dPt>
            <c:idx val="4"/>
            <c:bubble3D val="0"/>
            <c:spPr>
              <a:solidFill>
                <a:schemeClr val="accent5"/>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ECB2-463C-984C-DFDA09DE4EF8}"/>
              </c:ext>
            </c:extLst>
          </c:dPt>
          <c:dPt>
            <c:idx val="5"/>
            <c:bubble3D val="0"/>
            <c:spPr>
              <a:solidFill>
                <a:schemeClr val="accent6"/>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A-ECB2-463C-984C-DFDA09DE4EF8}"/>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it-IT"/>
              </a:p>
            </c:txPr>
            <c:showLegendKey val="0"/>
            <c:showVal val="0"/>
            <c:showCatName val="0"/>
            <c:showSerName val="0"/>
            <c:showPercent val="1"/>
            <c:showBubbleSize val="0"/>
            <c:showLeaderLines val="0"/>
            <c:extLst xmlns:c16r2="http://schemas.microsoft.com/office/drawing/2015/06/chart">
              <c:ext xmlns:c15="http://schemas.microsoft.com/office/drawing/2012/chart" uri="{CE6537A1-D6FC-4f65-9D91-7224C49458BB}"/>
            </c:extLst>
          </c:dLbls>
          <c:cat>
            <c:strRef>
              <c:f>soci!$I$21:$I$26</c:f>
              <c:strCache>
                <c:ptCount val="6"/>
                <c:pt idx="0">
                  <c:v>18-25</c:v>
                </c:pt>
                <c:pt idx="1">
                  <c:v>26-35</c:v>
                </c:pt>
                <c:pt idx="2">
                  <c:v>36-45</c:v>
                </c:pt>
                <c:pt idx="3">
                  <c:v>46-55</c:v>
                </c:pt>
                <c:pt idx="4">
                  <c:v>56-65</c:v>
                </c:pt>
                <c:pt idx="5">
                  <c:v>&gt;65</c:v>
                </c:pt>
              </c:strCache>
            </c:strRef>
          </c:cat>
          <c:val>
            <c:numRef>
              <c:f>soci!$J$21:$J$26</c:f>
              <c:numCache>
                <c:formatCode>#,##0</c:formatCode>
                <c:ptCount val="6"/>
                <c:pt idx="0">
                  <c:v>676</c:v>
                </c:pt>
                <c:pt idx="1">
                  <c:v>702</c:v>
                </c:pt>
                <c:pt idx="2">
                  <c:v>449</c:v>
                </c:pt>
                <c:pt idx="3">
                  <c:v>302</c:v>
                </c:pt>
                <c:pt idx="4">
                  <c:v>155</c:v>
                </c:pt>
                <c:pt idx="5">
                  <c:v>31</c:v>
                </c:pt>
              </c:numCache>
            </c:numRef>
          </c:val>
          <c:extLst xmlns:c16r2="http://schemas.microsoft.com/office/drawing/2015/06/chart">
            <c:ext xmlns:c16="http://schemas.microsoft.com/office/drawing/2014/chart" uri="{C3380CC4-5D6E-409C-BE32-E72D297353CC}">
              <c16:uniqueId val="{0000000B-ECB2-463C-984C-DFDA09DE4EF8}"/>
            </c:ext>
          </c:extLst>
        </c:ser>
        <c:dLbls>
          <c:showLegendKey val="0"/>
          <c:showVal val="0"/>
          <c:showCatName val="0"/>
          <c:showSerName val="0"/>
          <c:showPercent val="1"/>
          <c:showBubbleSize val="0"/>
          <c:showLeaderLines val="0"/>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it-IT"/>
        </a:p>
      </c:txPr>
    </c:legend>
    <c:plotVisOnly val="1"/>
    <c:dispBlanksAs val="zero"/>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it-IT"/>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it-IT"/>
              <a:t>DONATORI INATTIVI (29%)</a:t>
            </a:r>
          </a:p>
        </c:rich>
      </c:tx>
      <c:layout>
        <c:manualLayout>
          <c:xMode val="edge"/>
          <c:yMode val="edge"/>
          <c:x val="0.24157528254173707"/>
          <c:y val="4.9689440993788817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it-IT"/>
        </a:p>
      </c:txPr>
    </c:title>
    <c:autoTitleDeleted val="0"/>
    <c:plotArea>
      <c:layout/>
      <c:doughnut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2D51-4C9B-94C9-FDFEEB3B69E0}"/>
              </c:ext>
            </c:extLst>
          </c:dPt>
          <c:dPt>
            <c:idx val="1"/>
            <c:bubble3D val="0"/>
            <c:spPr>
              <a:solidFill>
                <a:schemeClr val="accent2"/>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2D51-4C9B-94C9-FDFEEB3B69E0}"/>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it-IT"/>
              </a:p>
            </c:txPr>
            <c:showLegendKey val="0"/>
            <c:showVal val="0"/>
            <c:showCatName val="0"/>
            <c:showSerName val="0"/>
            <c:showPercent val="1"/>
            <c:showBubbleSize val="0"/>
            <c:showLeaderLines val="0"/>
            <c:extLst xmlns:c16r2="http://schemas.microsoft.com/office/drawing/2015/06/chart">
              <c:ext xmlns:c15="http://schemas.microsoft.com/office/drawing/2012/chart" uri="{CE6537A1-D6FC-4f65-9D91-7224C49458BB}"/>
            </c:extLst>
          </c:dLbls>
          <c:cat>
            <c:strRef>
              <c:f>altro_soci!$A$14:$A$15</c:f>
              <c:strCache>
                <c:ptCount val="2"/>
                <c:pt idx="0">
                  <c:v>PER MOTIVI NON SANITARI</c:v>
                </c:pt>
                <c:pt idx="1">
                  <c:v>PER MOTIVI SANITARI</c:v>
                </c:pt>
              </c:strCache>
            </c:strRef>
          </c:cat>
          <c:val>
            <c:numRef>
              <c:f>altro_soci!$B$14:$B$15</c:f>
              <c:numCache>
                <c:formatCode>#,##0</c:formatCode>
                <c:ptCount val="2"/>
                <c:pt idx="0">
                  <c:v>4672</c:v>
                </c:pt>
                <c:pt idx="1">
                  <c:v>2331</c:v>
                </c:pt>
              </c:numCache>
            </c:numRef>
          </c:val>
          <c:extLst xmlns:c16r2="http://schemas.microsoft.com/office/drawing/2015/06/chart">
            <c:ext xmlns:c16="http://schemas.microsoft.com/office/drawing/2014/chart" uri="{C3380CC4-5D6E-409C-BE32-E72D297353CC}">
              <c16:uniqueId val="{00000004-2D51-4C9B-94C9-FDFEEB3B69E0}"/>
            </c:ext>
          </c:extLst>
        </c:ser>
        <c:dLbls>
          <c:showLegendKey val="0"/>
          <c:showVal val="0"/>
          <c:showCatName val="0"/>
          <c:showSerName val="0"/>
          <c:showPercent val="1"/>
          <c:showBubbleSize val="0"/>
          <c:showLeaderLines val="0"/>
        </c:dLbls>
        <c:firstSliceAng val="0"/>
        <c:holeSize val="50"/>
      </c:doughnutChart>
      <c:spPr>
        <a:noFill/>
        <a:ln>
          <a:noFill/>
        </a:ln>
        <a:effectLst/>
      </c:spPr>
    </c:plotArea>
    <c:legend>
      <c:legendPos val="r"/>
      <c:layout>
        <c:manualLayout>
          <c:xMode val="edge"/>
          <c:yMode val="edge"/>
          <c:x val="0.61720873931854403"/>
          <c:y val="0.39844541171483999"/>
          <c:w val="0.36452642049880751"/>
          <c:h val="0.29399977176765946"/>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it-IT"/>
        </a:p>
      </c:txPr>
    </c:legend>
    <c:plotVisOnly val="1"/>
    <c:dispBlanksAs val="zero"/>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it-IT"/>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it-IT" b="1"/>
              <a:t>Associati al 31/12/2025: 24.424</a:t>
            </a:r>
          </a:p>
        </c:rich>
      </c:tx>
      <c:layout>
        <c:manualLayout>
          <c:xMode val="edge"/>
          <c:yMode val="edge"/>
          <c:x val="0.23971522309711285"/>
          <c:y val="2.0592017809663278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barChart>
        <c:barDir val="col"/>
        <c:grouping val="clustered"/>
        <c:varyColors val="0"/>
        <c:ser>
          <c:idx val="0"/>
          <c:order val="0"/>
          <c:tx>
            <c:strRef>
              <c:f>Regionale!$B$56</c:f>
              <c:strCache>
                <c:ptCount val="1"/>
                <c:pt idx="0">
                  <c:v>MASCHI</c:v>
                </c:pt>
              </c:strCache>
            </c:strRef>
          </c:tx>
          <c:spPr>
            <a:solidFill>
              <a:schemeClr val="accent1"/>
            </a:solidFill>
            <a:ln>
              <a:noFill/>
            </a:ln>
            <a:effectLst/>
          </c:spPr>
          <c:invertIfNegative val="0"/>
          <c:dLbls>
            <c:dLbl>
              <c:idx val="2"/>
              <c:layout>
                <c:manualLayout>
                  <c:x val="-6.0304151347275467E-3"/>
                  <c:y val="-2.413931616675269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E891-4C18-9DE6-FA09959F70D5}"/>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Regionale!$A$57:$A$60</c:f>
              <c:strCache>
                <c:ptCount val="4"/>
                <c:pt idx="0">
                  <c:v>SOCI DONATORI</c:v>
                </c:pt>
                <c:pt idx="1">
                  <c:v>SOCI NON DONATORI</c:v>
                </c:pt>
                <c:pt idx="2">
                  <c:v>SOCI NUOVI ISCRITTI</c:v>
                </c:pt>
                <c:pt idx="3">
                  <c:v>CANCELLATI</c:v>
                </c:pt>
              </c:strCache>
            </c:strRef>
          </c:cat>
          <c:val>
            <c:numRef>
              <c:f>Regionale!$B$57:$B$60</c:f>
              <c:numCache>
                <c:formatCode>_-* #,##0\ _€_-;\-* #,##0\ _€_-;_-* "-"??\ _€_-;_-@_-</c:formatCode>
                <c:ptCount val="4"/>
                <c:pt idx="0">
                  <c:v>15490</c:v>
                </c:pt>
                <c:pt idx="1">
                  <c:v>290</c:v>
                </c:pt>
                <c:pt idx="2">
                  <c:v>1312</c:v>
                </c:pt>
                <c:pt idx="3">
                  <c:v>1113</c:v>
                </c:pt>
              </c:numCache>
            </c:numRef>
          </c:val>
          <c:extLst xmlns:c16r2="http://schemas.microsoft.com/office/drawing/2015/06/chart">
            <c:ext xmlns:c16="http://schemas.microsoft.com/office/drawing/2014/chart" uri="{C3380CC4-5D6E-409C-BE32-E72D297353CC}">
              <c16:uniqueId val="{00000000-E891-4C18-9DE6-FA09959F70D5}"/>
            </c:ext>
          </c:extLst>
        </c:ser>
        <c:ser>
          <c:idx val="1"/>
          <c:order val="1"/>
          <c:tx>
            <c:strRef>
              <c:f>Regionale!$C$56</c:f>
              <c:strCache>
                <c:ptCount val="1"/>
                <c:pt idx="0">
                  <c:v>FEMMINE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Regionale!$A$57:$A$60</c:f>
              <c:strCache>
                <c:ptCount val="4"/>
                <c:pt idx="0">
                  <c:v>SOCI DONATORI</c:v>
                </c:pt>
                <c:pt idx="1">
                  <c:v>SOCI NON DONATORI</c:v>
                </c:pt>
                <c:pt idx="2">
                  <c:v>SOCI NUOVI ISCRITTI</c:v>
                </c:pt>
                <c:pt idx="3">
                  <c:v>CANCELLATI</c:v>
                </c:pt>
              </c:strCache>
            </c:strRef>
          </c:cat>
          <c:val>
            <c:numRef>
              <c:f>Regionale!$C$57:$C$60</c:f>
              <c:numCache>
                <c:formatCode>_-* #,##0\ _€_-;\-* #,##0\ _€_-;_-* "-"??\ _€_-;_-@_-</c:formatCode>
                <c:ptCount val="4"/>
                <c:pt idx="0">
                  <c:v>8474</c:v>
                </c:pt>
                <c:pt idx="1">
                  <c:v>170</c:v>
                </c:pt>
                <c:pt idx="2">
                  <c:v>1003</c:v>
                </c:pt>
                <c:pt idx="3">
                  <c:v>652</c:v>
                </c:pt>
              </c:numCache>
            </c:numRef>
          </c:val>
          <c:extLst xmlns:c16r2="http://schemas.microsoft.com/office/drawing/2015/06/chart">
            <c:ext xmlns:c16="http://schemas.microsoft.com/office/drawing/2014/chart" uri="{C3380CC4-5D6E-409C-BE32-E72D297353CC}">
              <c16:uniqueId val="{00000001-E891-4C18-9DE6-FA09959F70D5}"/>
            </c:ext>
          </c:extLst>
        </c:ser>
        <c:dLbls>
          <c:showLegendKey val="0"/>
          <c:showVal val="0"/>
          <c:showCatName val="0"/>
          <c:showSerName val="0"/>
          <c:showPercent val="0"/>
          <c:showBubbleSize val="0"/>
        </c:dLbls>
        <c:gapWidth val="219"/>
        <c:overlap val="-27"/>
        <c:axId val="427166952"/>
        <c:axId val="427162640"/>
        <c:extLst xmlns:c16r2="http://schemas.microsoft.com/office/drawing/2015/06/chart">
          <c:ext xmlns:c15="http://schemas.microsoft.com/office/drawing/2012/chart" uri="{02D57815-91ED-43cb-92C2-25804820EDAC}">
            <c15:filteredBarSeries>
              <c15:ser>
                <c:idx val="2"/>
                <c:order val="2"/>
                <c:tx>
                  <c:strRef>
                    <c:extLst xmlns:c16r2="http://schemas.microsoft.com/office/drawing/2015/06/chart">
                      <c:ext uri="{02D57815-91ED-43cb-92C2-25804820EDAC}">
                        <c15:formulaRef>
                          <c15:sqref>Regionale!$D$56</c15:sqref>
                        </c15:formulaRef>
                      </c:ext>
                    </c:extLst>
                    <c:strCache>
                      <c:ptCount val="1"/>
                      <c:pt idx="0">
                        <c:v>TOTALE*</c:v>
                      </c:pt>
                    </c:strCache>
                  </c:strRef>
                </c:tx>
                <c:spPr>
                  <a:solidFill>
                    <a:schemeClr val="accent3"/>
                  </a:solidFill>
                  <a:ln>
                    <a:noFill/>
                  </a:ln>
                  <a:effectLst/>
                </c:spPr>
                <c:invertIfNegative val="0"/>
                <c:cat>
                  <c:strRef>
                    <c:extLst xmlns:c16r2="http://schemas.microsoft.com/office/drawing/2015/06/chart">
                      <c:ext uri="{02D57815-91ED-43cb-92C2-25804820EDAC}">
                        <c15:formulaRef>
                          <c15:sqref>Regionale!$A$57:$A$60</c15:sqref>
                        </c15:formulaRef>
                      </c:ext>
                    </c:extLst>
                    <c:strCache>
                      <c:ptCount val="4"/>
                      <c:pt idx="0">
                        <c:v>SOCI DONATORI</c:v>
                      </c:pt>
                      <c:pt idx="1">
                        <c:v>SOCI NON DONATORI</c:v>
                      </c:pt>
                      <c:pt idx="2">
                        <c:v>SOCI NUOVI ISCRITTI</c:v>
                      </c:pt>
                      <c:pt idx="3">
                        <c:v>CANCELLATI</c:v>
                      </c:pt>
                    </c:strCache>
                  </c:strRef>
                </c:cat>
                <c:val>
                  <c:numRef>
                    <c:extLst xmlns:c16r2="http://schemas.microsoft.com/office/drawing/2015/06/chart">
                      <c:ext uri="{02D57815-91ED-43cb-92C2-25804820EDAC}">
                        <c15:formulaRef>
                          <c15:sqref>Regionale!$D$57:$D$60</c15:sqref>
                        </c15:formulaRef>
                      </c:ext>
                    </c:extLst>
                    <c:numCache>
                      <c:formatCode>_-* #,##0\ _€_-;\-* #,##0\ _€_-;_-* "-"??\ _€_-;_-@_-</c:formatCode>
                      <c:ptCount val="4"/>
                      <c:pt idx="0">
                        <c:v>23964</c:v>
                      </c:pt>
                      <c:pt idx="1">
                        <c:v>460</c:v>
                      </c:pt>
                      <c:pt idx="2">
                        <c:v>2315</c:v>
                      </c:pt>
                      <c:pt idx="3">
                        <c:v>1765</c:v>
                      </c:pt>
                    </c:numCache>
                  </c:numRef>
                </c:val>
                <c:extLst xmlns:c16r2="http://schemas.microsoft.com/office/drawing/2015/06/chart">
                  <c:ext xmlns:c16="http://schemas.microsoft.com/office/drawing/2014/chart" uri="{C3380CC4-5D6E-409C-BE32-E72D297353CC}">
                    <c16:uniqueId val="{00000002-E891-4C18-9DE6-FA09959F70D5}"/>
                  </c:ext>
                </c:extLst>
              </c15:ser>
            </c15:filteredBarSeries>
          </c:ext>
        </c:extLst>
      </c:barChart>
      <c:catAx>
        <c:axId val="427166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427162640"/>
        <c:crosses val="autoZero"/>
        <c:auto val="1"/>
        <c:lblAlgn val="ctr"/>
        <c:lblOffset val="100"/>
        <c:noMultiLvlLbl val="0"/>
      </c:catAx>
      <c:valAx>
        <c:axId val="427162640"/>
        <c:scaling>
          <c:orientation val="minMax"/>
        </c:scaling>
        <c:delete val="0"/>
        <c:axPos val="l"/>
        <c:majorGridlines>
          <c:spPr>
            <a:ln w="9525" cap="flat" cmpd="sng" algn="ctr">
              <a:solidFill>
                <a:schemeClr val="tx1">
                  <a:lumMod val="15000"/>
                  <a:lumOff val="85000"/>
                </a:schemeClr>
              </a:solidFill>
              <a:round/>
            </a:ln>
            <a:effectLst/>
          </c:spPr>
        </c:majorGridlines>
        <c:numFmt formatCode="_-* #,##0\ _€_-;\-* #,##0\ _€_-;_-* &quot;-&quot;??\ _€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427166952"/>
        <c:crosses val="autoZero"/>
        <c:crossBetween val="between"/>
      </c:valAx>
      <c:spPr>
        <a:gradFill>
          <a:gsLst>
            <a:gs pos="0">
              <a:srgbClr val="CCECFF"/>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solidFill>
        <a:schemeClr val="tx1">
          <a:lumMod val="15000"/>
          <a:lumOff val="85000"/>
        </a:schemeClr>
      </a:solidFill>
      <a:round/>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Black" panose="020B0A04020102020204" pitchFamily="34" charset="0"/>
                <a:ea typeface="+mn-ea"/>
                <a:cs typeface="+mn-cs"/>
              </a:defRPr>
            </a:pPr>
            <a:r>
              <a:rPr lang="it-IT">
                <a:latin typeface="Arial Black" panose="020B0A04020102020204" pitchFamily="34" charset="0"/>
              </a:rPr>
              <a:t>Trend della raccolta in</a:t>
            </a:r>
            <a:r>
              <a:rPr lang="it-IT" baseline="0">
                <a:latin typeface="Arial Black" panose="020B0A04020102020204" pitchFamily="34" charset="0"/>
              </a:rPr>
              <a:t> Trentino</a:t>
            </a:r>
            <a:endParaRPr lang="it-IT">
              <a:latin typeface="Arial Black" panose="020B0A04020102020204" pitchFamily="34" charset="0"/>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Black" panose="020B0A04020102020204" pitchFamily="34" charset="0"/>
              <a:ea typeface="+mn-ea"/>
              <a:cs typeface="+mn-cs"/>
            </a:defRPr>
          </a:pPr>
          <a:endParaRPr lang="it-IT"/>
        </a:p>
      </c:txPr>
    </c:title>
    <c:autoTitleDeleted val="0"/>
    <c:view3D>
      <c:rotX val="15"/>
      <c:rotY val="20"/>
      <c:depthPercent val="100"/>
      <c:rAngAx val="1"/>
    </c:view3D>
    <c:floor>
      <c:thickness val="0"/>
      <c:spPr>
        <a:noFill/>
        <a:ln>
          <a:noFill/>
        </a:ln>
        <a:effectLst/>
        <a:sp3d/>
      </c:spPr>
    </c:floor>
    <c:sideWall>
      <c:thickness val="0"/>
      <c:spPr>
        <a:solidFill>
          <a:schemeClr val="accent1">
            <a:lumMod val="60000"/>
            <a:lumOff val="40000"/>
          </a:schemeClr>
        </a:solidFill>
        <a:ln>
          <a:noFill/>
        </a:ln>
        <a:effectLst/>
        <a:sp3d/>
      </c:spPr>
    </c:sideWall>
    <c:backWall>
      <c:thickness val="0"/>
      <c:spPr>
        <a:solidFill>
          <a:schemeClr val="accent1">
            <a:lumMod val="60000"/>
            <a:lumOff val="40000"/>
          </a:schemeClr>
        </a:solidFill>
        <a:ln>
          <a:noFill/>
        </a:ln>
        <a:effectLst/>
        <a:sp3d/>
      </c:spPr>
    </c:backWall>
    <c:plotArea>
      <c:layout/>
      <c:bar3DChart>
        <c:barDir val="col"/>
        <c:grouping val="clustered"/>
        <c:varyColors val="0"/>
        <c:ser>
          <c:idx val="0"/>
          <c:order val="0"/>
          <c:tx>
            <c:strRef>
              <c:f>'2025 grafici'!$U$6</c:f>
              <c:strCache>
                <c:ptCount val="1"/>
                <c:pt idx="0">
                  <c:v>SANGUE</c:v>
                </c:pt>
              </c:strCache>
            </c:strRef>
          </c:tx>
          <c:spPr>
            <a:solidFill>
              <a:srgbClr val="C00000"/>
            </a:solidFill>
            <a:ln>
              <a:noFill/>
            </a:ln>
            <a:effectLst/>
            <a:sp3d/>
          </c:spPr>
          <c:invertIfNegative val="0"/>
          <c:cat>
            <c:numRef>
              <c:f>'2025 grafici'!$T$7:$T$25</c:f>
              <c:numCache>
                <c:formatCode>General</c:formatCode>
                <c:ptCount val="19"/>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pt idx="18">
                  <c:v>2025</c:v>
                </c:pt>
              </c:numCache>
            </c:numRef>
          </c:cat>
          <c:val>
            <c:numRef>
              <c:f>'2025 grafici'!$U$7:$U$25</c:f>
              <c:numCache>
                <c:formatCode>_-* #,##0\ _€_-;\-* #,##0\ _€_-;_-* "-"??\ _€_-;_-@_-</c:formatCode>
                <c:ptCount val="19"/>
                <c:pt idx="0">
                  <c:v>16992</c:v>
                </c:pt>
                <c:pt idx="1">
                  <c:v>17467</c:v>
                </c:pt>
                <c:pt idx="2">
                  <c:v>18019</c:v>
                </c:pt>
                <c:pt idx="3">
                  <c:v>18477</c:v>
                </c:pt>
                <c:pt idx="4">
                  <c:v>18754</c:v>
                </c:pt>
                <c:pt idx="5">
                  <c:v>21262</c:v>
                </c:pt>
                <c:pt idx="6">
                  <c:v>20845</c:v>
                </c:pt>
                <c:pt idx="7">
                  <c:v>22855</c:v>
                </c:pt>
                <c:pt idx="8">
                  <c:v>23021</c:v>
                </c:pt>
                <c:pt idx="9">
                  <c:v>22685</c:v>
                </c:pt>
                <c:pt idx="10">
                  <c:v>23086</c:v>
                </c:pt>
                <c:pt idx="11">
                  <c:v>23002</c:v>
                </c:pt>
                <c:pt idx="12">
                  <c:v>23267</c:v>
                </c:pt>
                <c:pt idx="13">
                  <c:v>21792</c:v>
                </c:pt>
                <c:pt idx="14">
                  <c:v>23068</c:v>
                </c:pt>
                <c:pt idx="15">
                  <c:v>22659</c:v>
                </c:pt>
                <c:pt idx="16">
                  <c:v>22940</c:v>
                </c:pt>
                <c:pt idx="17">
                  <c:v>22558</c:v>
                </c:pt>
                <c:pt idx="18">
                  <c:v>21694</c:v>
                </c:pt>
              </c:numCache>
            </c:numRef>
          </c:val>
          <c:extLst xmlns:c16r2="http://schemas.microsoft.com/office/drawing/2015/06/chart">
            <c:ext xmlns:c16="http://schemas.microsoft.com/office/drawing/2014/chart" uri="{C3380CC4-5D6E-409C-BE32-E72D297353CC}">
              <c16:uniqueId val="{00000000-4E19-472F-9686-ECFB56720320}"/>
            </c:ext>
          </c:extLst>
        </c:ser>
        <c:ser>
          <c:idx val="1"/>
          <c:order val="1"/>
          <c:tx>
            <c:strRef>
              <c:f>'2025 grafici'!$V$6</c:f>
              <c:strCache>
                <c:ptCount val="1"/>
                <c:pt idx="0">
                  <c:v>PLASMA</c:v>
                </c:pt>
              </c:strCache>
            </c:strRef>
          </c:tx>
          <c:spPr>
            <a:solidFill>
              <a:srgbClr val="FFC000"/>
            </a:solidFill>
            <a:ln>
              <a:noFill/>
            </a:ln>
            <a:effectLst/>
            <a:sp3d/>
          </c:spPr>
          <c:invertIfNegative val="0"/>
          <c:cat>
            <c:numRef>
              <c:f>'2025 grafici'!$T$7:$T$25</c:f>
              <c:numCache>
                <c:formatCode>General</c:formatCode>
                <c:ptCount val="19"/>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pt idx="18">
                  <c:v>2025</c:v>
                </c:pt>
              </c:numCache>
            </c:numRef>
          </c:cat>
          <c:val>
            <c:numRef>
              <c:f>'2025 grafici'!$V$7:$V$25</c:f>
              <c:numCache>
                <c:formatCode>_-* #,##0\ _€_-;\-* #,##0\ _€_-;_-* "-"??\ _€_-;_-@_-</c:formatCode>
                <c:ptCount val="19"/>
                <c:pt idx="0">
                  <c:v>2118</c:v>
                </c:pt>
                <c:pt idx="1">
                  <c:v>2530</c:v>
                </c:pt>
                <c:pt idx="2">
                  <c:v>2421</c:v>
                </c:pt>
                <c:pt idx="3">
                  <c:v>2800</c:v>
                </c:pt>
                <c:pt idx="4">
                  <c:v>3438</c:v>
                </c:pt>
                <c:pt idx="5">
                  <c:v>2852</c:v>
                </c:pt>
                <c:pt idx="6">
                  <c:v>2260</c:v>
                </c:pt>
                <c:pt idx="7">
                  <c:v>1719</c:v>
                </c:pt>
                <c:pt idx="8">
                  <c:v>1911</c:v>
                </c:pt>
                <c:pt idx="9">
                  <c:v>1523</c:v>
                </c:pt>
                <c:pt idx="10">
                  <c:v>1097</c:v>
                </c:pt>
                <c:pt idx="11">
                  <c:v>901</c:v>
                </c:pt>
                <c:pt idx="12">
                  <c:v>763</c:v>
                </c:pt>
                <c:pt idx="13">
                  <c:v>809</c:v>
                </c:pt>
                <c:pt idx="14">
                  <c:v>933</c:v>
                </c:pt>
                <c:pt idx="15">
                  <c:v>1192</c:v>
                </c:pt>
                <c:pt idx="16">
                  <c:v>2382</c:v>
                </c:pt>
                <c:pt idx="17">
                  <c:v>3351</c:v>
                </c:pt>
                <c:pt idx="18">
                  <c:v>4499</c:v>
                </c:pt>
              </c:numCache>
            </c:numRef>
          </c:val>
          <c:extLst xmlns:c16r2="http://schemas.microsoft.com/office/drawing/2015/06/chart">
            <c:ext xmlns:c16="http://schemas.microsoft.com/office/drawing/2014/chart" uri="{C3380CC4-5D6E-409C-BE32-E72D297353CC}">
              <c16:uniqueId val="{00000001-4E19-472F-9686-ECFB56720320}"/>
            </c:ext>
          </c:extLst>
        </c:ser>
        <c:ser>
          <c:idx val="2"/>
          <c:order val="2"/>
          <c:tx>
            <c:strRef>
              <c:f>'2025 grafici'!$W$6</c:f>
              <c:strCache>
                <c:ptCount val="1"/>
                <c:pt idx="0">
                  <c:v>PIASTRINE</c:v>
                </c:pt>
              </c:strCache>
            </c:strRef>
          </c:tx>
          <c:spPr>
            <a:solidFill>
              <a:srgbClr val="FFCCFF"/>
            </a:solidFill>
            <a:ln>
              <a:noFill/>
            </a:ln>
            <a:effectLst/>
            <a:sp3d/>
          </c:spPr>
          <c:invertIfNegative val="0"/>
          <c:cat>
            <c:numRef>
              <c:f>'2025 grafici'!$T$7:$T$25</c:f>
              <c:numCache>
                <c:formatCode>General</c:formatCode>
                <c:ptCount val="19"/>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pt idx="18">
                  <c:v>2025</c:v>
                </c:pt>
              </c:numCache>
            </c:numRef>
          </c:cat>
          <c:val>
            <c:numRef>
              <c:f>'2025 grafici'!$W$7:$W$25</c:f>
              <c:numCache>
                <c:formatCode>_-* #,##0\ _€_-;\-* #,##0\ _€_-;_-* "-"??\ _€_-;_-@_-</c:formatCode>
                <c:ptCount val="19"/>
                <c:pt idx="0">
                  <c:v>209</c:v>
                </c:pt>
                <c:pt idx="1">
                  <c:v>201</c:v>
                </c:pt>
                <c:pt idx="2">
                  <c:v>331</c:v>
                </c:pt>
                <c:pt idx="3">
                  <c:v>246</c:v>
                </c:pt>
                <c:pt idx="4">
                  <c:v>172</c:v>
                </c:pt>
                <c:pt idx="5">
                  <c:v>226</c:v>
                </c:pt>
                <c:pt idx="6">
                  <c:v>269</c:v>
                </c:pt>
                <c:pt idx="7">
                  <c:v>591</c:v>
                </c:pt>
                <c:pt idx="8">
                  <c:v>246</c:v>
                </c:pt>
                <c:pt idx="9">
                  <c:v>180</c:v>
                </c:pt>
                <c:pt idx="10">
                  <c:v>165</c:v>
                </c:pt>
                <c:pt idx="11">
                  <c:v>183</c:v>
                </c:pt>
                <c:pt idx="12">
                  <c:v>252</c:v>
                </c:pt>
                <c:pt idx="13">
                  <c:v>299</c:v>
                </c:pt>
                <c:pt idx="14">
                  <c:v>251</c:v>
                </c:pt>
                <c:pt idx="15">
                  <c:v>285</c:v>
                </c:pt>
                <c:pt idx="16">
                  <c:v>231</c:v>
                </c:pt>
                <c:pt idx="17">
                  <c:v>169</c:v>
                </c:pt>
                <c:pt idx="18">
                  <c:v>166</c:v>
                </c:pt>
              </c:numCache>
            </c:numRef>
          </c:val>
          <c:extLst xmlns:c16r2="http://schemas.microsoft.com/office/drawing/2015/06/chart">
            <c:ext xmlns:c16="http://schemas.microsoft.com/office/drawing/2014/chart" uri="{C3380CC4-5D6E-409C-BE32-E72D297353CC}">
              <c16:uniqueId val="{00000002-4E19-472F-9686-ECFB56720320}"/>
            </c:ext>
          </c:extLst>
        </c:ser>
        <c:ser>
          <c:idx val="3"/>
          <c:order val="3"/>
          <c:tx>
            <c:strRef>
              <c:f>'2025 grafici'!$X$6</c:f>
              <c:strCache>
                <c:ptCount val="1"/>
                <c:pt idx="0">
                  <c:v>TOTALE</c:v>
                </c:pt>
              </c:strCache>
            </c:strRef>
          </c:tx>
          <c:spPr>
            <a:solidFill>
              <a:schemeClr val="accent5">
                <a:lumMod val="75000"/>
              </a:schemeClr>
            </a:solidFill>
            <a:ln>
              <a:noFill/>
            </a:ln>
            <a:effectLst/>
            <a:sp3d/>
          </c:spPr>
          <c:invertIfNegative val="0"/>
          <c:cat>
            <c:numRef>
              <c:f>'2025 grafici'!$T$7:$T$25</c:f>
              <c:numCache>
                <c:formatCode>General</c:formatCode>
                <c:ptCount val="19"/>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pt idx="18">
                  <c:v>2025</c:v>
                </c:pt>
              </c:numCache>
            </c:numRef>
          </c:cat>
          <c:val>
            <c:numRef>
              <c:f>'2025 grafici'!$X$7:$X$25</c:f>
              <c:numCache>
                <c:formatCode>_-* #,##0\ _€_-;\-* #,##0\ _€_-;_-* "-"??\ _€_-;_-@_-</c:formatCode>
                <c:ptCount val="19"/>
                <c:pt idx="0">
                  <c:v>19319</c:v>
                </c:pt>
                <c:pt idx="1">
                  <c:v>20198</c:v>
                </c:pt>
                <c:pt idx="2">
                  <c:v>20771</c:v>
                </c:pt>
                <c:pt idx="3">
                  <c:v>21523</c:v>
                </c:pt>
                <c:pt idx="4">
                  <c:v>22364</c:v>
                </c:pt>
                <c:pt idx="5">
                  <c:v>24340</c:v>
                </c:pt>
                <c:pt idx="6">
                  <c:v>23374</c:v>
                </c:pt>
                <c:pt idx="7">
                  <c:v>25165</c:v>
                </c:pt>
                <c:pt idx="8">
                  <c:v>25178</c:v>
                </c:pt>
                <c:pt idx="9">
                  <c:v>24388</c:v>
                </c:pt>
                <c:pt idx="10">
                  <c:v>24348</c:v>
                </c:pt>
                <c:pt idx="11">
                  <c:v>24086</c:v>
                </c:pt>
                <c:pt idx="12">
                  <c:v>24282</c:v>
                </c:pt>
                <c:pt idx="13">
                  <c:v>22900</c:v>
                </c:pt>
                <c:pt idx="14">
                  <c:v>24252</c:v>
                </c:pt>
                <c:pt idx="15">
                  <c:v>24136</c:v>
                </c:pt>
                <c:pt idx="16">
                  <c:v>25553</c:v>
                </c:pt>
                <c:pt idx="17">
                  <c:v>26078</c:v>
                </c:pt>
                <c:pt idx="18">
                  <c:v>26359</c:v>
                </c:pt>
              </c:numCache>
            </c:numRef>
          </c:val>
          <c:extLst xmlns:c16r2="http://schemas.microsoft.com/office/drawing/2015/06/chart">
            <c:ext xmlns:c16="http://schemas.microsoft.com/office/drawing/2014/chart" uri="{C3380CC4-5D6E-409C-BE32-E72D297353CC}">
              <c16:uniqueId val="{00000003-4E19-472F-9686-ECFB56720320}"/>
            </c:ext>
          </c:extLst>
        </c:ser>
        <c:dLbls>
          <c:showLegendKey val="0"/>
          <c:showVal val="0"/>
          <c:showCatName val="0"/>
          <c:showSerName val="0"/>
          <c:showPercent val="0"/>
          <c:showBubbleSize val="0"/>
        </c:dLbls>
        <c:gapWidth val="150"/>
        <c:shape val="box"/>
        <c:axId val="412921952"/>
        <c:axId val="412922336"/>
        <c:axId val="0"/>
      </c:bar3DChart>
      <c:catAx>
        <c:axId val="41292195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it-IT"/>
          </a:p>
        </c:txPr>
        <c:crossAx val="412922336"/>
        <c:crosses val="autoZero"/>
        <c:auto val="1"/>
        <c:lblAlgn val="ctr"/>
        <c:lblOffset val="100"/>
        <c:noMultiLvlLbl val="0"/>
      </c:catAx>
      <c:valAx>
        <c:axId val="412922336"/>
        <c:scaling>
          <c:orientation val="minMax"/>
        </c:scaling>
        <c:delete val="0"/>
        <c:axPos val="l"/>
        <c:majorGridlines>
          <c:spPr>
            <a:ln w="9525" cap="flat" cmpd="sng" algn="ctr">
              <a:solidFill>
                <a:schemeClr val="tx1">
                  <a:lumMod val="15000"/>
                  <a:lumOff val="85000"/>
                </a:schemeClr>
              </a:solidFill>
              <a:round/>
            </a:ln>
            <a:effectLst/>
          </c:spPr>
        </c:majorGridlines>
        <c:numFmt formatCode="_-* #,##0\ _€_-;\-* #,##0\ _€_-;_-* &quot;-&quot;??\ _€_-;_-@_-"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it-IT"/>
          </a:p>
        </c:txPr>
        <c:crossAx val="4129219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gradFill>
      <a:gsLst>
        <a:gs pos="86000">
          <a:schemeClr val="accent6">
            <a:lumMod val="60000"/>
            <a:lumOff val="40000"/>
          </a:schemeClr>
        </a:gs>
        <a:gs pos="83000">
          <a:schemeClr val="accent1">
            <a:lumMod val="45000"/>
            <a:lumOff val="55000"/>
          </a:schemeClr>
        </a:gs>
        <a:gs pos="100000">
          <a:schemeClr val="accent1">
            <a:lumMod val="30000"/>
            <a:lumOff val="70000"/>
          </a:schemeClr>
        </a:gs>
      </a:gsLst>
      <a:lin ang="5400000" scaled="1"/>
    </a:gradFill>
    <a:ln w="9525" cap="flat" cmpd="sng" algn="ctr">
      <a:solidFill>
        <a:schemeClr val="tx1">
          <a:lumMod val="15000"/>
          <a:lumOff val="85000"/>
        </a:schemeClr>
      </a:solidFill>
      <a:round/>
    </a:ln>
    <a:effectLst/>
  </c:spPr>
  <c:txPr>
    <a:bodyPr/>
    <a:lstStyle/>
    <a:p>
      <a:pPr>
        <a:defRPr/>
      </a:pPr>
      <a:endParaRPr lang="it-IT"/>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Black" panose="020B0A04020102020204" pitchFamily="34" charset="0"/>
                <a:ea typeface="+mn-ea"/>
                <a:cs typeface="+mn-cs"/>
              </a:defRPr>
            </a:pPr>
            <a:r>
              <a:rPr lang="it-IT" dirty="0">
                <a:latin typeface="Arial Black" panose="020B0A04020102020204" pitchFamily="34" charset="0"/>
              </a:rPr>
              <a:t>Trend della raccolta di plasma in</a:t>
            </a:r>
            <a:r>
              <a:rPr lang="it-IT" baseline="0" dirty="0">
                <a:latin typeface="Arial Black" panose="020B0A04020102020204" pitchFamily="34" charset="0"/>
              </a:rPr>
              <a:t> Trentino</a:t>
            </a:r>
            <a:endParaRPr lang="it-IT" dirty="0">
              <a:latin typeface="Arial Black" panose="020B0A04020102020204" pitchFamily="34" charset="0"/>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Black" panose="020B0A04020102020204" pitchFamily="34" charset="0"/>
              <a:ea typeface="+mn-ea"/>
              <a:cs typeface="+mn-cs"/>
            </a:defRPr>
          </a:pPr>
          <a:endParaRPr lang="it-IT"/>
        </a:p>
      </c:txPr>
    </c:title>
    <c:autoTitleDeleted val="0"/>
    <c:view3D>
      <c:rotX val="15"/>
      <c:rotY val="20"/>
      <c:depthPercent val="100"/>
      <c:rAngAx val="1"/>
    </c:view3D>
    <c:floor>
      <c:thickness val="0"/>
      <c:spPr>
        <a:noFill/>
        <a:ln>
          <a:noFill/>
        </a:ln>
        <a:effectLst/>
        <a:sp3d/>
      </c:spPr>
    </c:floor>
    <c:sideWall>
      <c:thickness val="0"/>
      <c:spPr>
        <a:solidFill>
          <a:schemeClr val="accent1">
            <a:lumMod val="60000"/>
            <a:lumOff val="40000"/>
          </a:schemeClr>
        </a:solidFill>
        <a:ln>
          <a:noFill/>
        </a:ln>
        <a:effectLst/>
        <a:sp3d/>
      </c:spPr>
    </c:sideWall>
    <c:backWall>
      <c:thickness val="0"/>
      <c:spPr>
        <a:solidFill>
          <a:schemeClr val="accent1">
            <a:lumMod val="60000"/>
            <a:lumOff val="40000"/>
          </a:schemeClr>
        </a:solidFill>
        <a:ln>
          <a:noFill/>
        </a:ln>
        <a:effectLst/>
        <a:sp3d/>
      </c:spPr>
    </c:backWall>
    <c:plotArea>
      <c:layout/>
      <c:bar3DChart>
        <c:barDir val="col"/>
        <c:grouping val="clustered"/>
        <c:varyColors val="0"/>
        <c:ser>
          <c:idx val="1"/>
          <c:order val="1"/>
          <c:tx>
            <c:strRef>
              <c:f>'2025 grafici'!$V$6</c:f>
              <c:strCache>
                <c:ptCount val="1"/>
                <c:pt idx="0">
                  <c:v>PLASMA</c:v>
                </c:pt>
              </c:strCache>
            </c:strRef>
          </c:tx>
          <c:spPr>
            <a:solidFill>
              <a:srgbClr val="FFC000"/>
            </a:solidFill>
            <a:ln>
              <a:noFill/>
            </a:ln>
            <a:effectLst/>
            <a:sp3d/>
          </c:spPr>
          <c:invertIfNegative val="0"/>
          <c:dLbls>
            <c:dLbl>
              <c:idx val="4"/>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0AFB-4DC0-AC04-17DF9464914D}"/>
                </c:ext>
                <c:ext xmlns:c15="http://schemas.microsoft.com/office/drawing/2012/chart" uri="{CE6537A1-D6FC-4f65-9D91-7224C49458BB}">
                  <c15:layout/>
                </c:ext>
              </c:extLst>
            </c:dLbl>
            <c:dLbl>
              <c:idx val="12"/>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0AFB-4DC0-AC04-17DF9464914D}"/>
                </c:ext>
                <c:ext xmlns:c15="http://schemas.microsoft.com/office/drawing/2012/chart" uri="{CE6537A1-D6FC-4f65-9D91-7224C49458BB}">
                  <c15:layout/>
                </c:ext>
              </c:extLst>
            </c:dLbl>
            <c:dLbl>
              <c:idx val="18"/>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0AFB-4DC0-AC04-17DF9464914D}"/>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'2025 grafici'!$T$7:$T$25</c:f>
              <c:numCache>
                <c:formatCode>General</c:formatCode>
                <c:ptCount val="19"/>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pt idx="18">
                  <c:v>2025</c:v>
                </c:pt>
              </c:numCache>
            </c:numRef>
          </c:cat>
          <c:val>
            <c:numRef>
              <c:f>'2025 grafici'!$V$7:$V$25</c:f>
              <c:numCache>
                <c:formatCode>_-* #,##0\ _€_-;\-* #,##0\ _€_-;_-* "-"??\ _€_-;_-@_-</c:formatCode>
                <c:ptCount val="19"/>
                <c:pt idx="0">
                  <c:v>2118</c:v>
                </c:pt>
                <c:pt idx="1">
                  <c:v>2530</c:v>
                </c:pt>
                <c:pt idx="2">
                  <c:v>2421</c:v>
                </c:pt>
                <c:pt idx="3">
                  <c:v>2800</c:v>
                </c:pt>
                <c:pt idx="4">
                  <c:v>3438</c:v>
                </c:pt>
                <c:pt idx="5">
                  <c:v>2852</c:v>
                </c:pt>
                <c:pt idx="6">
                  <c:v>2260</c:v>
                </c:pt>
                <c:pt idx="7">
                  <c:v>1719</c:v>
                </c:pt>
                <c:pt idx="8">
                  <c:v>1911</c:v>
                </c:pt>
                <c:pt idx="9">
                  <c:v>1523</c:v>
                </c:pt>
                <c:pt idx="10">
                  <c:v>1097</c:v>
                </c:pt>
                <c:pt idx="11">
                  <c:v>901</c:v>
                </c:pt>
                <c:pt idx="12">
                  <c:v>763</c:v>
                </c:pt>
                <c:pt idx="13">
                  <c:v>809</c:v>
                </c:pt>
                <c:pt idx="14">
                  <c:v>933</c:v>
                </c:pt>
                <c:pt idx="15">
                  <c:v>1192</c:v>
                </c:pt>
                <c:pt idx="16">
                  <c:v>2382</c:v>
                </c:pt>
                <c:pt idx="17">
                  <c:v>3351</c:v>
                </c:pt>
                <c:pt idx="18">
                  <c:v>4499</c:v>
                </c:pt>
              </c:numCache>
            </c:numRef>
          </c:val>
          <c:extLst xmlns:c16r2="http://schemas.microsoft.com/office/drawing/2015/06/chart">
            <c:ext xmlns:c16="http://schemas.microsoft.com/office/drawing/2014/chart" uri="{C3380CC4-5D6E-409C-BE32-E72D297353CC}">
              <c16:uniqueId val="{00000003-0AFB-4DC0-AC04-17DF9464914D}"/>
            </c:ext>
          </c:extLst>
        </c:ser>
        <c:dLbls>
          <c:showLegendKey val="0"/>
          <c:showVal val="0"/>
          <c:showCatName val="0"/>
          <c:showSerName val="0"/>
          <c:showPercent val="0"/>
          <c:showBubbleSize val="0"/>
        </c:dLbls>
        <c:gapWidth val="150"/>
        <c:shape val="box"/>
        <c:axId val="414583056"/>
        <c:axId val="414586616"/>
        <c:axId val="0"/>
        <c:extLst xmlns:c16r2="http://schemas.microsoft.com/office/drawing/2015/06/chart">
          <c:ext xmlns:c15="http://schemas.microsoft.com/office/drawing/2012/chart" uri="{02D57815-91ED-43cb-92C2-25804820EDAC}">
            <c15:filteredBarSeries>
              <c15:ser>
                <c:idx val="0"/>
                <c:order val="0"/>
                <c:tx>
                  <c:strRef>
                    <c:extLst xmlns:c16r2="http://schemas.microsoft.com/office/drawing/2015/06/chart">
                      <c:ext uri="{02D57815-91ED-43cb-92C2-25804820EDAC}">
                        <c15:formulaRef>
                          <c15:sqref>'2025 grafici'!$U$6</c15:sqref>
                        </c15:formulaRef>
                      </c:ext>
                    </c:extLst>
                    <c:strCache>
                      <c:ptCount val="1"/>
                      <c:pt idx="0">
                        <c:v>SANGUE</c:v>
                      </c:pt>
                    </c:strCache>
                  </c:strRef>
                </c:tx>
                <c:spPr>
                  <a:solidFill>
                    <a:srgbClr val="C00000"/>
                  </a:solidFill>
                  <a:ln>
                    <a:noFill/>
                  </a:ln>
                  <a:effectLst/>
                  <a:sp3d/>
                </c:spPr>
                <c:invertIfNegative val="0"/>
                <c:cat>
                  <c:numRef>
                    <c:extLst xmlns:c16r2="http://schemas.microsoft.com/office/drawing/2015/06/chart">
                      <c:ext uri="{02D57815-91ED-43cb-92C2-25804820EDAC}">
                        <c15:formulaRef>
                          <c15:sqref>'2025 grafici'!$T$7:$T$25</c15:sqref>
                        </c15:formulaRef>
                      </c:ext>
                    </c:extLst>
                    <c:numCache>
                      <c:formatCode>General</c:formatCode>
                      <c:ptCount val="19"/>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pt idx="18">
                        <c:v>2025</c:v>
                      </c:pt>
                    </c:numCache>
                  </c:numRef>
                </c:cat>
                <c:val>
                  <c:numRef>
                    <c:extLst xmlns:c16r2="http://schemas.microsoft.com/office/drawing/2015/06/chart">
                      <c:ext uri="{02D57815-91ED-43cb-92C2-25804820EDAC}">
                        <c15:formulaRef>
                          <c15:sqref>'2025 grafici'!$U$7:$U$25</c15:sqref>
                        </c15:formulaRef>
                      </c:ext>
                    </c:extLst>
                    <c:numCache>
                      <c:formatCode>_-* #,##0\ _€_-;\-* #,##0\ _€_-;_-* "-"??\ _€_-;_-@_-</c:formatCode>
                      <c:ptCount val="19"/>
                      <c:pt idx="0">
                        <c:v>16992</c:v>
                      </c:pt>
                      <c:pt idx="1">
                        <c:v>17467</c:v>
                      </c:pt>
                      <c:pt idx="2">
                        <c:v>18019</c:v>
                      </c:pt>
                      <c:pt idx="3">
                        <c:v>18477</c:v>
                      </c:pt>
                      <c:pt idx="4">
                        <c:v>18754</c:v>
                      </c:pt>
                      <c:pt idx="5">
                        <c:v>21262</c:v>
                      </c:pt>
                      <c:pt idx="6">
                        <c:v>20845</c:v>
                      </c:pt>
                      <c:pt idx="7">
                        <c:v>22855</c:v>
                      </c:pt>
                      <c:pt idx="8">
                        <c:v>23021</c:v>
                      </c:pt>
                      <c:pt idx="9">
                        <c:v>22685</c:v>
                      </c:pt>
                      <c:pt idx="10">
                        <c:v>23086</c:v>
                      </c:pt>
                      <c:pt idx="11">
                        <c:v>23002</c:v>
                      </c:pt>
                      <c:pt idx="12">
                        <c:v>23267</c:v>
                      </c:pt>
                      <c:pt idx="13">
                        <c:v>21792</c:v>
                      </c:pt>
                      <c:pt idx="14">
                        <c:v>23068</c:v>
                      </c:pt>
                      <c:pt idx="15">
                        <c:v>22659</c:v>
                      </c:pt>
                      <c:pt idx="16">
                        <c:v>22940</c:v>
                      </c:pt>
                      <c:pt idx="17">
                        <c:v>22558</c:v>
                      </c:pt>
                      <c:pt idx="18">
                        <c:v>21694</c:v>
                      </c:pt>
                    </c:numCache>
                  </c:numRef>
                </c:val>
                <c:extLst xmlns:c16r2="http://schemas.microsoft.com/office/drawing/2015/06/chart">
                  <c:ext xmlns:c16="http://schemas.microsoft.com/office/drawing/2014/chart" uri="{C3380CC4-5D6E-409C-BE32-E72D297353CC}">
                    <c16:uniqueId val="{00000004-0AFB-4DC0-AC04-17DF9464914D}"/>
                  </c:ext>
                </c:extLst>
              </c15:ser>
            </c15:filteredBarSeries>
            <c15:filteredBarSeries>
              <c15:ser>
                <c:idx val="2"/>
                <c:order val="2"/>
                <c:tx>
                  <c:strRef>
                    <c:extLst xmlns:c16r2="http://schemas.microsoft.com/office/drawing/2015/06/chart" xmlns:c15="http://schemas.microsoft.com/office/drawing/2012/chart">
                      <c:ext xmlns:c15="http://schemas.microsoft.com/office/drawing/2012/chart" uri="{02D57815-91ED-43cb-92C2-25804820EDAC}">
                        <c15:formulaRef>
                          <c15:sqref>'2025 grafici'!$W$6</c15:sqref>
                        </c15:formulaRef>
                      </c:ext>
                    </c:extLst>
                    <c:strCache>
                      <c:ptCount val="1"/>
                      <c:pt idx="0">
                        <c:v>PIASTRINE</c:v>
                      </c:pt>
                    </c:strCache>
                  </c:strRef>
                </c:tx>
                <c:spPr>
                  <a:solidFill>
                    <a:srgbClr val="FFCCFF"/>
                  </a:solidFill>
                  <a:ln>
                    <a:noFill/>
                  </a:ln>
                  <a:effectLst/>
                  <a:sp3d/>
                </c:spPr>
                <c:invertIfNegative val="0"/>
                <c:cat>
                  <c:numRef>
                    <c:extLst xmlns:c16r2="http://schemas.microsoft.com/office/drawing/2015/06/chart" xmlns:c15="http://schemas.microsoft.com/office/drawing/2012/chart">
                      <c:ext xmlns:c15="http://schemas.microsoft.com/office/drawing/2012/chart" uri="{02D57815-91ED-43cb-92C2-25804820EDAC}">
                        <c15:formulaRef>
                          <c15:sqref>'2025 grafici'!$T$7:$T$25</c15:sqref>
                        </c15:formulaRef>
                      </c:ext>
                    </c:extLst>
                    <c:numCache>
                      <c:formatCode>General</c:formatCode>
                      <c:ptCount val="19"/>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pt idx="18">
                        <c:v>2025</c:v>
                      </c:pt>
                    </c:numCache>
                  </c:numRef>
                </c:cat>
                <c:val>
                  <c:numRef>
                    <c:extLst xmlns:c16r2="http://schemas.microsoft.com/office/drawing/2015/06/chart" xmlns:c15="http://schemas.microsoft.com/office/drawing/2012/chart">
                      <c:ext xmlns:c15="http://schemas.microsoft.com/office/drawing/2012/chart" uri="{02D57815-91ED-43cb-92C2-25804820EDAC}">
                        <c15:formulaRef>
                          <c15:sqref>'2025 grafici'!$W$7:$W$25</c15:sqref>
                        </c15:formulaRef>
                      </c:ext>
                    </c:extLst>
                    <c:numCache>
                      <c:formatCode>_-* #,##0\ _€_-;\-* #,##0\ _€_-;_-* "-"??\ _€_-;_-@_-</c:formatCode>
                      <c:ptCount val="19"/>
                      <c:pt idx="0">
                        <c:v>209</c:v>
                      </c:pt>
                      <c:pt idx="1">
                        <c:v>201</c:v>
                      </c:pt>
                      <c:pt idx="2">
                        <c:v>331</c:v>
                      </c:pt>
                      <c:pt idx="3">
                        <c:v>246</c:v>
                      </c:pt>
                      <c:pt idx="4">
                        <c:v>172</c:v>
                      </c:pt>
                      <c:pt idx="5">
                        <c:v>226</c:v>
                      </c:pt>
                      <c:pt idx="6">
                        <c:v>269</c:v>
                      </c:pt>
                      <c:pt idx="7">
                        <c:v>591</c:v>
                      </c:pt>
                      <c:pt idx="8">
                        <c:v>246</c:v>
                      </c:pt>
                      <c:pt idx="9">
                        <c:v>180</c:v>
                      </c:pt>
                      <c:pt idx="10">
                        <c:v>165</c:v>
                      </c:pt>
                      <c:pt idx="11">
                        <c:v>183</c:v>
                      </c:pt>
                      <c:pt idx="12">
                        <c:v>252</c:v>
                      </c:pt>
                      <c:pt idx="13">
                        <c:v>299</c:v>
                      </c:pt>
                      <c:pt idx="14">
                        <c:v>251</c:v>
                      </c:pt>
                      <c:pt idx="15">
                        <c:v>285</c:v>
                      </c:pt>
                      <c:pt idx="16">
                        <c:v>231</c:v>
                      </c:pt>
                      <c:pt idx="17">
                        <c:v>169</c:v>
                      </c:pt>
                      <c:pt idx="18">
                        <c:v>166</c:v>
                      </c:pt>
                    </c:numCache>
                  </c:numRef>
                </c:val>
                <c:extLst xmlns:c16r2="http://schemas.microsoft.com/office/drawing/2015/06/chart" xmlns:c15="http://schemas.microsoft.com/office/drawing/2012/chart">
                  <c:ext xmlns:c16="http://schemas.microsoft.com/office/drawing/2014/chart" uri="{C3380CC4-5D6E-409C-BE32-E72D297353CC}">
                    <c16:uniqueId val="{00000005-0AFB-4DC0-AC04-17DF9464914D}"/>
                  </c:ext>
                </c:extLst>
              </c15:ser>
            </c15:filteredBarSeries>
            <c15:filteredBarSeries>
              <c15:ser>
                <c:idx val="3"/>
                <c:order val="3"/>
                <c:tx>
                  <c:strRef>
                    <c:extLst xmlns:c16r2="http://schemas.microsoft.com/office/drawing/2015/06/chart" xmlns:c15="http://schemas.microsoft.com/office/drawing/2012/chart">
                      <c:ext xmlns:c15="http://schemas.microsoft.com/office/drawing/2012/chart" uri="{02D57815-91ED-43cb-92C2-25804820EDAC}">
                        <c15:formulaRef>
                          <c15:sqref>'2025 grafici'!$X$6</c15:sqref>
                        </c15:formulaRef>
                      </c:ext>
                    </c:extLst>
                    <c:strCache>
                      <c:ptCount val="1"/>
                      <c:pt idx="0">
                        <c:v>TOTALE</c:v>
                      </c:pt>
                    </c:strCache>
                  </c:strRef>
                </c:tx>
                <c:spPr>
                  <a:solidFill>
                    <a:schemeClr val="accent5">
                      <a:lumMod val="75000"/>
                    </a:schemeClr>
                  </a:solidFill>
                  <a:ln>
                    <a:noFill/>
                  </a:ln>
                  <a:effectLst/>
                  <a:sp3d/>
                </c:spPr>
                <c:invertIfNegative val="0"/>
                <c:cat>
                  <c:numRef>
                    <c:extLst xmlns:c16r2="http://schemas.microsoft.com/office/drawing/2015/06/chart" xmlns:c15="http://schemas.microsoft.com/office/drawing/2012/chart">
                      <c:ext xmlns:c15="http://schemas.microsoft.com/office/drawing/2012/chart" uri="{02D57815-91ED-43cb-92C2-25804820EDAC}">
                        <c15:formulaRef>
                          <c15:sqref>'2025 grafici'!$T$7:$T$25</c15:sqref>
                        </c15:formulaRef>
                      </c:ext>
                    </c:extLst>
                    <c:numCache>
                      <c:formatCode>General</c:formatCode>
                      <c:ptCount val="19"/>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pt idx="18">
                        <c:v>2025</c:v>
                      </c:pt>
                    </c:numCache>
                  </c:numRef>
                </c:cat>
                <c:val>
                  <c:numRef>
                    <c:extLst xmlns:c16r2="http://schemas.microsoft.com/office/drawing/2015/06/chart" xmlns:c15="http://schemas.microsoft.com/office/drawing/2012/chart">
                      <c:ext xmlns:c15="http://schemas.microsoft.com/office/drawing/2012/chart" uri="{02D57815-91ED-43cb-92C2-25804820EDAC}">
                        <c15:formulaRef>
                          <c15:sqref>'2025 grafici'!$X$7:$X$25</c15:sqref>
                        </c15:formulaRef>
                      </c:ext>
                    </c:extLst>
                    <c:numCache>
                      <c:formatCode>_-* #,##0\ _€_-;\-* #,##0\ _€_-;_-* "-"??\ _€_-;_-@_-</c:formatCode>
                      <c:ptCount val="19"/>
                      <c:pt idx="0">
                        <c:v>19319</c:v>
                      </c:pt>
                      <c:pt idx="1">
                        <c:v>20198</c:v>
                      </c:pt>
                      <c:pt idx="2">
                        <c:v>20771</c:v>
                      </c:pt>
                      <c:pt idx="3">
                        <c:v>21523</c:v>
                      </c:pt>
                      <c:pt idx="4">
                        <c:v>22364</c:v>
                      </c:pt>
                      <c:pt idx="5">
                        <c:v>24340</c:v>
                      </c:pt>
                      <c:pt idx="6">
                        <c:v>23374</c:v>
                      </c:pt>
                      <c:pt idx="7">
                        <c:v>25165</c:v>
                      </c:pt>
                      <c:pt idx="8">
                        <c:v>25178</c:v>
                      </c:pt>
                      <c:pt idx="9">
                        <c:v>24388</c:v>
                      </c:pt>
                      <c:pt idx="10">
                        <c:v>24348</c:v>
                      </c:pt>
                      <c:pt idx="11">
                        <c:v>24086</c:v>
                      </c:pt>
                      <c:pt idx="12">
                        <c:v>24282</c:v>
                      </c:pt>
                      <c:pt idx="13">
                        <c:v>22900</c:v>
                      </c:pt>
                      <c:pt idx="14">
                        <c:v>24252</c:v>
                      </c:pt>
                      <c:pt idx="15">
                        <c:v>24136</c:v>
                      </c:pt>
                      <c:pt idx="16">
                        <c:v>25553</c:v>
                      </c:pt>
                      <c:pt idx="17">
                        <c:v>26078</c:v>
                      </c:pt>
                      <c:pt idx="18">
                        <c:v>26359</c:v>
                      </c:pt>
                    </c:numCache>
                  </c:numRef>
                </c:val>
                <c:extLst xmlns:c16r2="http://schemas.microsoft.com/office/drawing/2015/06/chart" xmlns:c15="http://schemas.microsoft.com/office/drawing/2012/chart">
                  <c:ext xmlns:c16="http://schemas.microsoft.com/office/drawing/2014/chart" uri="{C3380CC4-5D6E-409C-BE32-E72D297353CC}">
                    <c16:uniqueId val="{00000006-0AFB-4DC0-AC04-17DF9464914D}"/>
                  </c:ext>
                </c:extLst>
              </c15:ser>
            </c15:filteredBarSeries>
          </c:ext>
        </c:extLst>
      </c:bar3DChart>
      <c:catAx>
        <c:axId val="41458305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it-IT"/>
          </a:p>
        </c:txPr>
        <c:crossAx val="414586616"/>
        <c:crosses val="autoZero"/>
        <c:auto val="1"/>
        <c:lblAlgn val="ctr"/>
        <c:lblOffset val="100"/>
        <c:noMultiLvlLbl val="0"/>
      </c:catAx>
      <c:valAx>
        <c:axId val="414586616"/>
        <c:scaling>
          <c:orientation val="minMax"/>
        </c:scaling>
        <c:delete val="0"/>
        <c:axPos val="l"/>
        <c:majorGridlines>
          <c:spPr>
            <a:ln w="9525" cap="flat" cmpd="sng" algn="ctr">
              <a:solidFill>
                <a:schemeClr val="tx1">
                  <a:lumMod val="15000"/>
                  <a:lumOff val="85000"/>
                </a:schemeClr>
              </a:solidFill>
              <a:round/>
            </a:ln>
            <a:effectLst/>
          </c:spPr>
        </c:majorGridlines>
        <c:numFmt formatCode="_-* #,##0\ _€_-;\-* #,##0\ _€_-;_-* &quot;-&quot;??\ _€_-;_-@_-"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it-IT"/>
          </a:p>
        </c:txPr>
        <c:crossAx val="4145830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gradFill>
      <a:gsLst>
        <a:gs pos="86000">
          <a:schemeClr val="accent6">
            <a:lumMod val="60000"/>
            <a:lumOff val="40000"/>
          </a:schemeClr>
        </a:gs>
        <a:gs pos="83000">
          <a:schemeClr val="accent1">
            <a:lumMod val="45000"/>
            <a:lumOff val="55000"/>
          </a:schemeClr>
        </a:gs>
        <a:gs pos="100000">
          <a:schemeClr val="accent1">
            <a:lumMod val="30000"/>
            <a:lumOff val="70000"/>
          </a:schemeClr>
        </a:gs>
      </a:gsLst>
      <a:lin ang="5400000" scaled="1"/>
    </a:gradFill>
    <a:ln w="9525" cap="flat" cmpd="sng" algn="ctr">
      <a:solidFill>
        <a:schemeClr val="tx1">
          <a:lumMod val="15000"/>
          <a:lumOff val="85000"/>
        </a:schemeClr>
      </a:solidFill>
      <a:round/>
    </a:ln>
    <a:effectLst/>
  </c:spPr>
  <c:txPr>
    <a:bodyPr/>
    <a:lstStyle/>
    <a:p>
      <a:pPr>
        <a:defRPr/>
      </a:pPr>
      <a:endParaRPr lang="it-I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it-IT" b="1"/>
              <a:t>KG di plasma conferito secondo il tipo</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it-IT"/>
        </a:p>
      </c:txPr>
    </c:title>
    <c:autoTitleDeleted val="0"/>
    <c:view3D>
      <c:rotX val="15"/>
      <c:rotY val="20"/>
      <c:depthPercent val="100"/>
      <c:rAngAx val="1"/>
    </c:view3D>
    <c:floor>
      <c:thickness val="0"/>
      <c:spPr>
        <a:noFill/>
        <a:ln>
          <a:noFill/>
        </a:ln>
        <a:effectLst/>
        <a:sp3d/>
      </c:spPr>
    </c:floor>
    <c:sideWall>
      <c:thickness val="0"/>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sp3d/>
      </c:spPr>
    </c:sideWall>
    <c:backWall>
      <c:thickness val="0"/>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sp3d/>
      </c:spPr>
    </c:backWall>
    <c:plotArea>
      <c:layout>
        <c:manualLayout>
          <c:layoutTarget val="inner"/>
          <c:xMode val="edge"/>
          <c:yMode val="edge"/>
          <c:x val="5.1112851634288324E-2"/>
          <c:y val="7.3540521734080211E-2"/>
          <c:w val="0.87379004665991034"/>
          <c:h val="0.88062153085523875"/>
        </c:manualLayout>
      </c:layout>
      <c:bar3DChart>
        <c:barDir val="col"/>
        <c:grouping val="standard"/>
        <c:varyColors val="0"/>
        <c:ser>
          <c:idx val="1"/>
          <c:order val="1"/>
          <c:tx>
            <c:strRef>
              <c:f>Elisa!$B$20</c:f>
              <c:strCache>
                <c:ptCount val="1"/>
                <c:pt idx="0">
                  <c:v>Kg plasma A</c:v>
                </c:pt>
              </c:strCache>
            </c:strRef>
          </c:tx>
          <c:spPr>
            <a:solidFill>
              <a:srgbClr val="FFC000"/>
            </a:solidFill>
            <a:ln>
              <a:noFill/>
            </a:ln>
            <a:effectLst/>
            <a:sp3d/>
          </c:spPr>
          <c:invertIfNegative val="0"/>
          <c:dLbls>
            <c:dLbl>
              <c:idx val="0"/>
              <c:layout>
                <c:manualLayout>
                  <c:x val="-2.3509244455367608E-17"/>
                  <c:y val="-5.948276225458091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0-4EBD-4C60-B847-6E645CE1F024}"/>
                </c:ext>
                <c:ext xmlns:c15="http://schemas.microsoft.com/office/drawing/2012/chart" uri="{CE6537A1-D6FC-4f65-9D91-7224C49458BB}">
                  <c15:layout/>
                </c:ext>
              </c:extLst>
            </c:dLbl>
            <c:dLbl>
              <c:idx val="1"/>
              <c:layout>
                <c:manualLayout>
                  <c:x val="0"/>
                  <c:y val="-7.931034967277456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1-4EBD-4C60-B847-6E645CE1F024}"/>
                </c:ext>
                <c:ext xmlns:c15="http://schemas.microsoft.com/office/drawing/2012/chart" uri="{CE6537A1-D6FC-4f65-9D91-7224C49458BB}">
                  <c15:layout/>
                </c:ext>
              </c:extLst>
            </c:dLbl>
            <c:dLbl>
              <c:idx val="2"/>
              <c:layout>
                <c:manualLayout>
                  <c:x val="-4.7018488910735215E-17"/>
                  <c:y val="-5.948276225458091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2-4EBD-4C60-B847-6E645CE1F024}"/>
                </c:ext>
                <c:ext xmlns:c15="http://schemas.microsoft.com/office/drawing/2012/chart" uri="{CE6537A1-D6FC-4f65-9D91-7224C49458BB}">
                  <c15:layout/>
                </c:ext>
              </c:extLst>
            </c:dLbl>
            <c:dLbl>
              <c:idx val="3"/>
              <c:layout>
                <c:manualLayout>
                  <c:x val="2.5646744766725255E-3"/>
                  <c:y val="-7.9310349672776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3-4EBD-4C60-B847-6E645CE1F024}"/>
                </c:ext>
                <c:ext xmlns:c15="http://schemas.microsoft.com/office/drawing/2012/chart" uri="{CE6537A1-D6FC-4f65-9D91-7224C49458BB}">
                  <c15:layout/>
                </c:ext>
              </c:extLst>
            </c:dLbl>
            <c:dLbl>
              <c:idx val="4"/>
              <c:layout>
                <c:manualLayout>
                  <c:x val="8.9763606683540744E-3"/>
                  <c:y val="1.1896552450916182E-2"/>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it-IT"/>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4-4EBD-4C60-B847-6E645CE1F024}"/>
                </c:ext>
                <c:ext xmlns:c15="http://schemas.microsoft.com/office/drawing/2012/chart" uri="{CE6537A1-D6FC-4f65-9D91-7224C49458BB}">
                  <c15:layout/>
                </c:ext>
              </c:extLst>
            </c:dLbl>
            <c:dLbl>
              <c:idx val="5"/>
              <c:layout>
                <c:manualLayout>
                  <c:x val="7.6940234300178585E-3"/>
                  <c:y val="1.1896552450916037E-2"/>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it-IT"/>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5-4EBD-4C60-B847-6E645CE1F024}"/>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Elisa!$A$21:$A$26</c:f>
              <c:numCache>
                <c:formatCode>0</c:formatCode>
                <c:ptCount val="6"/>
                <c:pt idx="0">
                  <c:v>2020</c:v>
                </c:pt>
                <c:pt idx="1">
                  <c:v>2021</c:v>
                </c:pt>
                <c:pt idx="2">
                  <c:v>2022</c:v>
                </c:pt>
                <c:pt idx="3">
                  <c:v>2023</c:v>
                </c:pt>
                <c:pt idx="4">
                  <c:v>2024</c:v>
                </c:pt>
                <c:pt idx="5">
                  <c:v>2025</c:v>
                </c:pt>
              </c:numCache>
            </c:numRef>
          </c:cat>
          <c:val>
            <c:numRef>
              <c:f>Elisa!$B$21:$B$26</c:f>
              <c:numCache>
                <c:formatCode>0</c:formatCode>
                <c:ptCount val="6"/>
                <c:pt idx="0">
                  <c:v>469</c:v>
                </c:pt>
                <c:pt idx="1">
                  <c:v>557</c:v>
                </c:pt>
                <c:pt idx="2">
                  <c:v>680</c:v>
                </c:pt>
                <c:pt idx="3">
                  <c:v>1342</c:v>
                </c:pt>
                <c:pt idx="4">
                  <c:v>2061</c:v>
                </c:pt>
                <c:pt idx="5">
                  <c:v>2949</c:v>
                </c:pt>
              </c:numCache>
            </c:numRef>
          </c:val>
          <c:extLst xmlns:c16r2="http://schemas.microsoft.com/office/drawing/2015/06/chart">
            <c:ext xmlns:c16="http://schemas.microsoft.com/office/drawing/2014/chart" uri="{C3380CC4-5D6E-409C-BE32-E72D297353CC}">
              <c16:uniqueId val="{00000000-4EBD-4C60-B847-6E645CE1F024}"/>
            </c:ext>
          </c:extLst>
        </c:ser>
        <c:ser>
          <c:idx val="2"/>
          <c:order val="2"/>
          <c:tx>
            <c:strRef>
              <c:f>Elisa!$C$20</c:f>
              <c:strCache>
                <c:ptCount val="1"/>
                <c:pt idx="0">
                  <c:v>Kg plasma B</c:v>
                </c:pt>
              </c:strCache>
            </c:strRef>
          </c:tx>
          <c:spPr>
            <a:solidFill>
              <a:schemeClr val="accent2">
                <a:lumMod val="40000"/>
                <a:lumOff val="60000"/>
              </a:schemeClr>
            </a:solidFill>
            <a:ln>
              <a:noFill/>
            </a:ln>
            <a:effectLst/>
            <a:sp3d/>
          </c:spPr>
          <c:invertIfNegative val="0"/>
          <c:dLbls>
            <c:dLbl>
              <c:idx val="0"/>
              <c:layout>
                <c:manualLayout>
                  <c:x val="-1.2823372383363098E-3"/>
                  <c:y val="-9.9137937090968183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4EBD-4C60-B847-6E645CE1F024}"/>
                </c:ext>
                <c:ext xmlns:c15="http://schemas.microsoft.com/office/drawing/2012/chart" uri="{CE6537A1-D6FC-4f65-9D91-7224C49458BB}">
                  <c15:layout/>
                </c:ext>
              </c:extLst>
            </c:dLbl>
            <c:dLbl>
              <c:idx val="1"/>
              <c:layout>
                <c:manualLayout>
                  <c:x val="0"/>
                  <c:y val="-5.948276225458164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4EBD-4C60-B847-6E645CE1F024}"/>
                </c:ext>
                <c:ext xmlns:c15="http://schemas.microsoft.com/office/drawing/2012/chart" uri="{CE6537A1-D6FC-4f65-9D91-7224C49458BB}">
                  <c15:layout/>
                </c:ext>
              </c:extLst>
            </c:dLbl>
            <c:dLbl>
              <c:idx val="2"/>
              <c:layout>
                <c:manualLayout>
                  <c:x val="0"/>
                  <c:y val="-5.948276225458091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4EBD-4C60-B847-6E645CE1F024}"/>
                </c:ext>
                <c:ext xmlns:c15="http://schemas.microsoft.com/office/drawing/2012/chart" uri="{CE6537A1-D6FC-4f65-9D91-7224C49458BB}">
                  <c15:layout/>
                </c:ext>
              </c:extLst>
            </c:dLbl>
            <c:dLbl>
              <c:idx val="3"/>
              <c:layout>
                <c:manualLayout>
                  <c:x val="-9.4036977821470431E-17"/>
                  <c:y val="-5.948276225458091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4EBD-4C60-B847-6E645CE1F024}"/>
                </c:ext>
                <c:ext xmlns:c15="http://schemas.microsoft.com/office/drawing/2012/chart" uri="{CE6537A1-D6FC-4f65-9D91-7224C49458BB}">
                  <c15:layout/>
                </c:ext>
              </c:extLst>
            </c:dLbl>
            <c:dLbl>
              <c:idx val="4"/>
              <c:layout>
                <c:manualLayout>
                  <c:x val="0"/>
                  <c:y val="-5.948276225458091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4EBD-4C60-B847-6E645CE1F024}"/>
                </c:ext>
                <c:ext xmlns:c15="http://schemas.microsoft.com/office/drawing/2012/chart" uri="{CE6537A1-D6FC-4f65-9D91-7224C49458BB}">
                  <c15:layout/>
                </c:ext>
              </c:extLst>
            </c:dLbl>
            <c:dLbl>
              <c:idx val="5"/>
              <c:layout>
                <c:manualLayout>
                  <c:x val="0"/>
                  <c:y val="-5.948276225458091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F-4EBD-4C60-B847-6E645CE1F024}"/>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Elisa!$A$21:$A$26</c:f>
              <c:numCache>
                <c:formatCode>0</c:formatCode>
                <c:ptCount val="6"/>
                <c:pt idx="0">
                  <c:v>2020</c:v>
                </c:pt>
                <c:pt idx="1">
                  <c:v>2021</c:v>
                </c:pt>
                <c:pt idx="2">
                  <c:v>2022</c:v>
                </c:pt>
                <c:pt idx="3">
                  <c:v>2023</c:v>
                </c:pt>
                <c:pt idx="4">
                  <c:v>2024</c:v>
                </c:pt>
                <c:pt idx="5">
                  <c:v>2025</c:v>
                </c:pt>
              </c:numCache>
            </c:numRef>
          </c:cat>
          <c:val>
            <c:numRef>
              <c:f>Elisa!$C$21:$C$26</c:f>
              <c:numCache>
                <c:formatCode>0</c:formatCode>
                <c:ptCount val="6"/>
                <c:pt idx="0">
                  <c:v>6118</c:v>
                </c:pt>
                <c:pt idx="1">
                  <c:v>6659</c:v>
                </c:pt>
                <c:pt idx="2">
                  <c:v>6599</c:v>
                </c:pt>
                <c:pt idx="3">
                  <c:v>6796</c:v>
                </c:pt>
                <c:pt idx="4">
                  <c:v>6851</c:v>
                </c:pt>
                <c:pt idx="5">
                  <c:v>6398</c:v>
                </c:pt>
              </c:numCache>
            </c:numRef>
          </c:val>
          <c:extLst xmlns:c16r2="http://schemas.microsoft.com/office/drawing/2015/06/chart">
            <c:ext xmlns:c16="http://schemas.microsoft.com/office/drawing/2014/chart" uri="{C3380CC4-5D6E-409C-BE32-E72D297353CC}">
              <c16:uniqueId val="{00000001-4EBD-4C60-B847-6E645CE1F024}"/>
            </c:ext>
          </c:extLst>
        </c:ser>
        <c:ser>
          <c:idx val="3"/>
          <c:order val="3"/>
          <c:tx>
            <c:strRef>
              <c:f>Elisa!$D$20</c:f>
              <c:strCache>
                <c:ptCount val="1"/>
                <c:pt idx="0">
                  <c:v>Totale KG</c:v>
                </c:pt>
              </c:strCache>
            </c:strRef>
          </c:tx>
          <c:spPr>
            <a:solidFill>
              <a:srgbClr val="3DE359"/>
            </a:solidFill>
            <a:ln>
              <a:noFill/>
            </a:ln>
            <a:effectLst/>
            <a:sp3d/>
          </c:spPr>
          <c:invertIfNegative val="0"/>
          <c:dLbls>
            <c:dLbl>
              <c:idx val="0"/>
              <c:layout>
                <c:manualLayout>
                  <c:x val="-2.3509244455367608E-17"/>
                  <c:y val="-7.931034967277456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4EBD-4C60-B847-6E645CE1F024}"/>
                </c:ext>
                <c:ext xmlns:c15="http://schemas.microsoft.com/office/drawing/2012/chart" uri="{CE6537A1-D6FC-4f65-9D91-7224C49458BB}">
                  <c15:layout/>
                </c:ext>
              </c:extLst>
            </c:dLbl>
            <c:dLbl>
              <c:idx val="1"/>
              <c:layout>
                <c:manualLayout>
                  <c:x val="0"/>
                  <c:y val="-7.9310349672774907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4EBD-4C60-B847-6E645CE1F024}"/>
                </c:ext>
                <c:ext xmlns:c15="http://schemas.microsoft.com/office/drawing/2012/chart" uri="{CE6537A1-D6FC-4f65-9D91-7224C49458BB}">
                  <c15:layout/>
                </c:ext>
              </c:extLst>
            </c:dLbl>
            <c:dLbl>
              <c:idx val="2"/>
              <c:layout>
                <c:manualLayout>
                  <c:x val="1.2823372383363098E-3"/>
                  <c:y val="-1.387931119273554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4EBD-4C60-B847-6E645CE1F024}"/>
                </c:ext>
                <c:ext xmlns:c15="http://schemas.microsoft.com/office/drawing/2012/chart" uri="{CE6537A1-D6FC-4f65-9D91-7224C49458BB}">
                  <c15:layout/>
                </c:ext>
              </c:extLst>
            </c:dLbl>
            <c:dLbl>
              <c:idx val="3"/>
              <c:layout>
                <c:manualLayout>
                  <c:x val="0"/>
                  <c:y val="-7.931034967277456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4EBD-4C60-B847-6E645CE1F024}"/>
                </c:ext>
                <c:ext xmlns:c15="http://schemas.microsoft.com/office/drawing/2012/chart" uri="{CE6537A1-D6FC-4f65-9D91-7224C49458BB}">
                  <c15:layout/>
                </c:ext>
              </c:extLst>
            </c:dLbl>
            <c:dLbl>
              <c:idx val="4"/>
              <c:layout>
                <c:manualLayout>
                  <c:x val="-9.4036977821470431E-17"/>
                  <c:y val="-7.931034967277456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4EBD-4C60-B847-6E645CE1F024}"/>
                </c:ext>
                <c:ext xmlns:c15="http://schemas.microsoft.com/office/drawing/2012/chart" uri="{CE6537A1-D6FC-4f65-9D91-7224C49458BB}">
                  <c15:layout/>
                </c:ext>
              </c:extLst>
            </c:dLbl>
            <c:dLbl>
              <c:idx val="5"/>
              <c:layout>
                <c:manualLayout>
                  <c:x val="-9.4036977821470431E-17"/>
                  <c:y val="-5.9482762254581276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4EBD-4C60-B847-6E645CE1F024}"/>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Elisa!$A$21:$A$26</c:f>
              <c:numCache>
                <c:formatCode>0</c:formatCode>
                <c:ptCount val="6"/>
                <c:pt idx="0">
                  <c:v>2020</c:v>
                </c:pt>
                <c:pt idx="1">
                  <c:v>2021</c:v>
                </c:pt>
                <c:pt idx="2">
                  <c:v>2022</c:v>
                </c:pt>
                <c:pt idx="3">
                  <c:v>2023</c:v>
                </c:pt>
                <c:pt idx="4">
                  <c:v>2024</c:v>
                </c:pt>
                <c:pt idx="5">
                  <c:v>2025</c:v>
                </c:pt>
              </c:numCache>
            </c:numRef>
          </c:cat>
          <c:val>
            <c:numRef>
              <c:f>Elisa!$D$21:$D$26</c:f>
              <c:numCache>
                <c:formatCode>0</c:formatCode>
                <c:ptCount val="6"/>
                <c:pt idx="0">
                  <c:v>6587</c:v>
                </c:pt>
                <c:pt idx="1">
                  <c:v>7216</c:v>
                </c:pt>
                <c:pt idx="2">
                  <c:v>7279</c:v>
                </c:pt>
                <c:pt idx="3">
                  <c:v>8138</c:v>
                </c:pt>
                <c:pt idx="4">
                  <c:v>8912</c:v>
                </c:pt>
                <c:pt idx="5">
                  <c:v>9347</c:v>
                </c:pt>
              </c:numCache>
            </c:numRef>
          </c:val>
          <c:extLst xmlns:c16r2="http://schemas.microsoft.com/office/drawing/2015/06/chart">
            <c:ext xmlns:c16="http://schemas.microsoft.com/office/drawing/2014/chart" uri="{C3380CC4-5D6E-409C-BE32-E72D297353CC}">
              <c16:uniqueId val="{00000002-4EBD-4C60-B847-6E645CE1F024}"/>
            </c:ext>
          </c:extLst>
        </c:ser>
        <c:dLbls>
          <c:showLegendKey val="0"/>
          <c:showVal val="0"/>
          <c:showCatName val="0"/>
          <c:showSerName val="0"/>
          <c:showPercent val="0"/>
          <c:showBubbleSize val="0"/>
        </c:dLbls>
        <c:gapWidth val="150"/>
        <c:shape val="box"/>
        <c:axId val="414583480"/>
        <c:axId val="414585832"/>
        <c:axId val="412602744"/>
        <c:extLst xmlns:c16r2="http://schemas.microsoft.com/office/drawing/2015/06/chart">
          <c:ext xmlns:c15="http://schemas.microsoft.com/office/drawing/2012/chart" uri="{02D57815-91ED-43cb-92C2-25804820EDAC}">
            <c15:filteredBarSeries>
              <c15:ser>
                <c:idx val="0"/>
                <c:order val="0"/>
                <c:tx>
                  <c:strRef>
                    <c:extLst xmlns:c16r2="http://schemas.microsoft.com/office/drawing/2015/06/chart">
                      <c:ext uri="{02D57815-91ED-43cb-92C2-25804820EDAC}">
                        <c15:formulaRef>
                          <c15:sqref>Elisa!$A$20</c15:sqref>
                        </c15:formulaRef>
                      </c:ext>
                    </c:extLst>
                    <c:strCache>
                      <c:ptCount val="1"/>
                      <c:pt idx="0">
                        <c:v>ANNO</c:v>
                      </c:pt>
                    </c:strCache>
                  </c:strRef>
                </c:tx>
                <c:spPr>
                  <a:solidFill>
                    <a:schemeClr val="accent1"/>
                  </a:solidFill>
                  <a:ln>
                    <a:noFill/>
                  </a:ln>
                  <a:effectLst/>
                  <a:sp3d/>
                </c:spPr>
                <c:invertIfNegative val="0"/>
                <c:cat>
                  <c:numRef>
                    <c:extLst xmlns:c16r2="http://schemas.microsoft.com/office/drawing/2015/06/chart">
                      <c:ext uri="{02D57815-91ED-43cb-92C2-25804820EDAC}">
                        <c15:formulaRef>
                          <c15:sqref>Elisa!$A$21:$A$26</c15:sqref>
                        </c15:formulaRef>
                      </c:ext>
                    </c:extLst>
                    <c:numCache>
                      <c:formatCode>0</c:formatCode>
                      <c:ptCount val="6"/>
                      <c:pt idx="0">
                        <c:v>2020</c:v>
                      </c:pt>
                      <c:pt idx="1">
                        <c:v>2021</c:v>
                      </c:pt>
                      <c:pt idx="2">
                        <c:v>2022</c:v>
                      </c:pt>
                      <c:pt idx="3">
                        <c:v>2023</c:v>
                      </c:pt>
                      <c:pt idx="4">
                        <c:v>2024</c:v>
                      </c:pt>
                      <c:pt idx="5">
                        <c:v>2025</c:v>
                      </c:pt>
                    </c:numCache>
                  </c:numRef>
                </c:cat>
                <c:val>
                  <c:numRef>
                    <c:extLst xmlns:c16r2="http://schemas.microsoft.com/office/drawing/2015/06/chart">
                      <c:ext uri="{02D57815-91ED-43cb-92C2-25804820EDAC}">
                        <c15:formulaRef>
                          <c15:sqref>Elisa!$A$21:$A$26</c15:sqref>
                        </c15:formulaRef>
                      </c:ext>
                    </c:extLst>
                    <c:numCache>
                      <c:formatCode>0</c:formatCode>
                      <c:ptCount val="6"/>
                      <c:pt idx="0">
                        <c:v>2020</c:v>
                      </c:pt>
                      <c:pt idx="1">
                        <c:v>2021</c:v>
                      </c:pt>
                      <c:pt idx="2">
                        <c:v>2022</c:v>
                      </c:pt>
                      <c:pt idx="3">
                        <c:v>2023</c:v>
                      </c:pt>
                      <c:pt idx="4">
                        <c:v>2024</c:v>
                      </c:pt>
                      <c:pt idx="5">
                        <c:v>2025</c:v>
                      </c:pt>
                    </c:numCache>
                  </c:numRef>
                </c:val>
                <c:extLst xmlns:c16r2="http://schemas.microsoft.com/office/drawing/2015/06/chart">
                  <c:ext xmlns:c16="http://schemas.microsoft.com/office/drawing/2014/chart" uri="{C3380CC4-5D6E-409C-BE32-E72D297353CC}">
                    <c16:uniqueId val="{00000003-4EBD-4C60-B847-6E645CE1F024}"/>
                  </c:ext>
                </c:extLst>
              </c15:ser>
            </c15:filteredBarSeries>
          </c:ext>
        </c:extLst>
      </c:bar3DChart>
      <c:catAx>
        <c:axId val="414583480"/>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it-IT"/>
          </a:p>
        </c:txPr>
        <c:crossAx val="414585832"/>
        <c:crosses val="autoZero"/>
        <c:auto val="1"/>
        <c:lblAlgn val="ctr"/>
        <c:lblOffset val="100"/>
        <c:noMultiLvlLbl val="0"/>
      </c:catAx>
      <c:valAx>
        <c:axId val="4145858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414583480"/>
        <c:crosses val="autoZero"/>
        <c:crossBetween val="between"/>
      </c:valAx>
      <c:serAx>
        <c:axId val="412602744"/>
        <c:scaling>
          <c:orientation val="minMax"/>
        </c:scaling>
        <c:delete val="0"/>
        <c:axPos val="b"/>
        <c:majorTickMark val="out"/>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it-IT"/>
          </a:p>
        </c:txPr>
        <c:crossAx val="414585832"/>
        <c:crosses val="autoZero"/>
      </c:ser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rgbClr val="002060"/>
                </a:solidFill>
                <a:latin typeface="+mn-lt"/>
                <a:ea typeface="+mn-ea"/>
                <a:cs typeface="+mn-cs"/>
              </a:defRPr>
            </a:pPr>
            <a:r>
              <a:rPr lang="it-IT" sz="1400">
                <a:solidFill>
                  <a:srgbClr val="002060"/>
                </a:solidFill>
              </a:rPr>
              <a:t>Plasma </a:t>
            </a:r>
            <a:r>
              <a:rPr lang="it-IT" sz="1400" b="1" i="0" u="none" strike="noStrike" kern="1200" baseline="0">
                <a:solidFill>
                  <a:srgbClr val="002060"/>
                </a:solidFill>
              </a:rPr>
              <a:t>% </a:t>
            </a:r>
            <a:r>
              <a:rPr lang="it-IT" sz="1400">
                <a:solidFill>
                  <a:srgbClr val="002060"/>
                </a:solidFill>
              </a:rPr>
              <a:t>per categoria </a:t>
            </a:r>
          </a:p>
        </c:rich>
      </c:tx>
      <c:layout/>
      <c:overlay val="0"/>
      <c:spPr>
        <a:noFill/>
        <a:ln>
          <a:noFill/>
        </a:ln>
        <a:effectLst/>
      </c:spPr>
      <c:txPr>
        <a:bodyPr rot="0" spcFirstLastPara="1" vertOverflow="ellipsis" vert="horz" wrap="square" anchor="ctr" anchorCtr="1"/>
        <a:lstStyle/>
        <a:p>
          <a:pPr>
            <a:defRPr sz="1400" b="1" i="0" u="none" strike="noStrike" kern="1200" baseline="0">
              <a:solidFill>
                <a:srgbClr val="002060"/>
              </a:solidFill>
              <a:latin typeface="+mn-lt"/>
              <a:ea typeface="+mn-ea"/>
              <a:cs typeface="+mn-cs"/>
            </a:defRPr>
          </a:pPr>
          <a:endParaRPr lang="it-IT"/>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'2025 grafici'!$Y$46</c:f>
              <c:strCache>
                <c:ptCount val="1"/>
                <c:pt idx="0">
                  <c:v>Plasma c. A</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'2025 grafici'!$X$47:$X$54</c:f>
              <c:strCache>
                <c:ptCount val="8"/>
                <c:pt idx="0">
                  <c:v>TN-2022</c:v>
                </c:pt>
                <c:pt idx="1">
                  <c:v>TN-2023</c:v>
                </c:pt>
                <c:pt idx="2">
                  <c:v>TN-2024</c:v>
                </c:pt>
                <c:pt idx="3">
                  <c:v>TN-2025</c:v>
                </c:pt>
                <c:pt idx="4">
                  <c:v>Italia-2022</c:v>
                </c:pt>
                <c:pt idx="5">
                  <c:v>italia-2023</c:v>
                </c:pt>
                <c:pt idx="6">
                  <c:v>Italia-2024</c:v>
                </c:pt>
                <c:pt idx="7">
                  <c:v>Italia-2025</c:v>
                </c:pt>
              </c:strCache>
            </c:strRef>
          </c:cat>
          <c:val>
            <c:numRef>
              <c:f>'2025 grafici'!$Y$47:$Y$54</c:f>
              <c:numCache>
                <c:formatCode>0%</c:formatCode>
                <c:ptCount val="8"/>
                <c:pt idx="0">
                  <c:v>9.3419425745294687E-2</c:v>
                </c:pt>
                <c:pt idx="1">
                  <c:v>0.16490538215777834</c:v>
                </c:pt>
                <c:pt idx="2">
                  <c:v>0.23126122082585279</c:v>
                </c:pt>
                <c:pt idx="3">
                  <c:v>0.3155023002032738</c:v>
                </c:pt>
                <c:pt idx="4">
                  <c:v>0.28040939897804235</c:v>
                </c:pt>
                <c:pt idx="5">
                  <c:v>0.29849328670724862</c:v>
                </c:pt>
                <c:pt idx="6">
                  <c:v>0.31502373921921895</c:v>
                </c:pt>
                <c:pt idx="7">
                  <c:v>0.33101803777614197</c:v>
                </c:pt>
              </c:numCache>
            </c:numRef>
          </c:val>
          <c:extLst xmlns:c16r2="http://schemas.microsoft.com/office/drawing/2015/06/chart">
            <c:ext xmlns:c16="http://schemas.microsoft.com/office/drawing/2014/chart" uri="{C3380CC4-5D6E-409C-BE32-E72D297353CC}">
              <c16:uniqueId val="{00000000-EDDC-4CD3-A1B3-FBFB5437B683}"/>
            </c:ext>
          </c:extLst>
        </c:ser>
        <c:ser>
          <c:idx val="1"/>
          <c:order val="1"/>
          <c:tx>
            <c:strRef>
              <c:f>'2025 grafici'!$Z$46</c:f>
              <c:strCache>
                <c:ptCount val="1"/>
                <c:pt idx="0">
                  <c:v>Plasma c. B</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dLbl>
              <c:idx val="0"/>
              <c:layout>
                <c:manualLayout>
                  <c:x val="-4.9728032690503909E-2"/>
                  <c:y val="5.092592592592592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EDDC-4CD3-A1B3-FBFB5437B683}"/>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'2025 grafici'!$X$47:$X$54</c:f>
              <c:strCache>
                <c:ptCount val="8"/>
                <c:pt idx="0">
                  <c:v>TN-2022</c:v>
                </c:pt>
                <c:pt idx="1">
                  <c:v>TN-2023</c:v>
                </c:pt>
                <c:pt idx="2">
                  <c:v>TN-2024</c:v>
                </c:pt>
                <c:pt idx="3">
                  <c:v>TN-2025</c:v>
                </c:pt>
                <c:pt idx="4">
                  <c:v>Italia-2022</c:v>
                </c:pt>
                <c:pt idx="5">
                  <c:v>italia-2023</c:v>
                </c:pt>
                <c:pt idx="6">
                  <c:v>Italia-2024</c:v>
                </c:pt>
                <c:pt idx="7">
                  <c:v>Italia-2025</c:v>
                </c:pt>
              </c:strCache>
            </c:strRef>
          </c:cat>
          <c:val>
            <c:numRef>
              <c:f>'2025 grafici'!$Z$47:$Z$54</c:f>
              <c:numCache>
                <c:formatCode>0%</c:formatCode>
                <c:ptCount val="8"/>
                <c:pt idx="0">
                  <c:v>0.90658057425470528</c:v>
                </c:pt>
                <c:pt idx="1">
                  <c:v>0.83509461784222172</c:v>
                </c:pt>
                <c:pt idx="2">
                  <c:v>0.76873877917414724</c:v>
                </c:pt>
                <c:pt idx="3">
                  <c:v>0.68449769979672626</c:v>
                </c:pt>
                <c:pt idx="4">
                  <c:v>0.687698842302508</c:v>
                </c:pt>
                <c:pt idx="5">
                  <c:v>0.66959329420559555</c:v>
                </c:pt>
                <c:pt idx="6">
                  <c:v>0.6533886550128013</c:v>
                </c:pt>
                <c:pt idx="7">
                  <c:v>0.63804841026399373</c:v>
                </c:pt>
              </c:numCache>
            </c:numRef>
          </c:val>
          <c:extLst xmlns:c16r2="http://schemas.microsoft.com/office/drawing/2015/06/chart">
            <c:ext xmlns:c16="http://schemas.microsoft.com/office/drawing/2014/chart" uri="{C3380CC4-5D6E-409C-BE32-E72D297353CC}">
              <c16:uniqueId val="{00000002-EDDC-4CD3-A1B3-FBFB5437B683}"/>
            </c:ext>
          </c:extLst>
        </c:ser>
        <c:ser>
          <c:idx val="2"/>
          <c:order val="2"/>
          <c:tx>
            <c:strRef>
              <c:f>'2025 grafici'!$AA$46</c:f>
              <c:strCache>
                <c:ptCount val="1"/>
                <c:pt idx="0">
                  <c:v>Plasma c. C</c:v>
                </c:pt>
              </c:strCache>
            </c:strRef>
          </c:tx>
          <c:spPr>
            <a:solidFill>
              <a:schemeClr val="accent3">
                <a:alpha val="85000"/>
              </a:schemeClr>
            </a:solidFill>
            <a:ln w="9525" cap="flat" cmpd="sng" algn="ctr">
              <a:solidFill>
                <a:schemeClr val="accent3">
                  <a:lumMod val="75000"/>
                </a:schemeClr>
              </a:solidFill>
              <a:round/>
            </a:ln>
            <a:effectLst/>
            <a:sp3d contourW="9525">
              <a:contourClr>
                <a:schemeClr val="accent3">
                  <a:lumMod val="75000"/>
                </a:schemeClr>
              </a:contourClr>
            </a:sp3d>
          </c:spPr>
          <c:invertIfNegative val="0"/>
          <c:cat>
            <c:strRef>
              <c:f>'2025 grafici'!$X$47:$X$54</c:f>
              <c:strCache>
                <c:ptCount val="8"/>
                <c:pt idx="0">
                  <c:v>TN-2022</c:v>
                </c:pt>
                <c:pt idx="1">
                  <c:v>TN-2023</c:v>
                </c:pt>
                <c:pt idx="2">
                  <c:v>TN-2024</c:v>
                </c:pt>
                <c:pt idx="3">
                  <c:v>TN-2025</c:v>
                </c:pt>
                <c:pt idx="4">
                  <c:v>Italia-2022</c:v>
                </c:pt>
                <c:pt idx="5">
                  <c:v>italia-2023</c:v>
                </c:pt>
                <c:pt idx="6">
                  <c:v>Italia-2024</c:v>
                </c:pt>
                <c:pt idx="7">
                  <c:v>Italia-2025</c:v>
                </c:pt>
              </c:strCache>
            </c:strRef>
          </c:cat>
          <c:val>
            <c:numRef>
              <c:f>'2025 grafici'!$AA$47:$AA$54</c:f>
              <c:numCache>
                <c:formatCode>0%</c:formatCode>
                <c:ptCount val="8"/>
                <c:pt idx="0">
                  <c:v>0</c:v>
                </c:pt>
                <c:pt idx="1">
                  <c:v>0</c:v>
                </c:pt>
                <c:pt idx="2">
                  <c:v>0</c:v>
                </c:pt>
                <c:pt idx="3">
                  <c:v>0</c:v>
                </c:pt>
                <c:pt idx="4">
                  <c:v>3.1891758719449652E-2</c:v>
                </c:pt>
                <c:pt idx="5">
                  <c:v>3.1913419087155788E-2</c:v>
                </c:pt>
                <c:pt idx="6">
                  <c:v>3.1587605767979726E-2</c:v>
                </c:pt>
                <c:pt idx="7">
                  <c:v>3.0933551959864344E-2</c:v>
                </c:pt>
              </c:numCache>
            </c:numRef>
          </c:val>
          <c:extLst xmlns:c16r2="http://schemas.microsoft.com/office/drawing/2015/06/chart">
            <c:ext xmlns:c16="http://schemas.microsoft.com/office/drawing/2014/chart" uri="{C3380CC4-5D6E-409C-BE32-E72D297353CC}">
              <c16:uniqueId val="{00000003-EDDC-4CD3-A1B3-FBFB5437B683}"/>
            </c:ext>
          </c:extLst>
        </c:ser>
        <c:dLbls>
          <c:showLegendKey val="0"/>
          <c:showVal val="0"/>
          <c:showCatName val="0"/>
          <c:showSerName val="0"/>
          <c:showPercent val="0"/>
          <c:showBubbleSize val="0"/>
        </c:dLbls>
        <c:gapWidth val="65"/>
        <c:shape val="box"/>
        <c:axId val="414588968"/>
        <c:axId val="414587400"/>
        <c:axId val="0"/>
      </c:bar3DChart>
      <c:catAx>
        <c:axId val="41458896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it-IT"/>
          </a:p>
        </c:txPr>
        <c:crossAx val="414587400"/>
        <c:crosses val="autoZero"/>
        <c:auto val="1"/>
        <c:lblAlgn val="ctr"/>
        <c:lblOffset val="100"/>
        <c:noMultiLvlLbl val="0"/>
      </c:catAx>
      <c:valAx>
        <c:axId val="414587400"/>
        <c:scaling>
          <c:orientation val="minMax"/>
        </c:scaling>
        <c:delete val="0"/>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it-IT"/>
          </a:p>
        </c:txPr>
        <c:crossAx val="414588968"/>
        <c:crosses val="autoZero"/>
        <c:crossBetween val="between"/>
      </c:valAx>
      <c:spPr>
        <a:noFill/>
        <a:ln>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it-IT"/>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bg1"/>
      </a:solidFill>
      <a:round/>
    </a:ln>
    <a:effectLst>
      <a:outerShdw blurRad="50800" dist="50800" dir="5400000" algn="ctr" rotWithShape="0">
        <a:schemeClr val="bg1"/>
      </a:outerShdw>
    </a:effectLst>
  </c:spPr>
  <c:txPr>
    <a:bodyPr/>
    <a:lstStyle/>
    <a:p>
      <a:pPr>
        <a:defRPr/>
      </a:pPr>
      <a:endParaRPr lang="it-IT"/>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a:t>Donazioni associati Maschi 2025</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it-IT"/>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2"/>
          <c:order val="0"/>
          <c:tx>
            <c:strRef>
              <c:f>Regionale!$B$45</c:f>
              <c:strCache>
                <c:ptCount val="1"/>
                <c:pt idx="0">
                  <c:v>Uomini</c:v>
                </c:pt>
              </c:strCache>
              <c:extLst xmlns:c16r2="http://schemas.microsoft.com/office/drawing/2015/06/chart" xmlns:c15="http://schemas.microsoft.com/office/drawing/2012/chart"/>
            </c:strRef>
          </c:tx>
          <c:dPt>
            <c:idx val="0"/>
            <c:bubble3D val="0"/>
            <c:spPr>
              <a:solidFill>
                <a:srgbClr val="FF0000"/>
              </a:solidFill>
              <a:ln w="25400">
                <a:solidFill>
                  <a:schemeClr val="lt1"/>
                </a:solidFill>
              </a:ln>
              <a:effectLst/>
              <a:sp3d contourW="25400">
                <a:contourClr>
                  <a:schemeClr val="lt1"/>
                </a:contourClr>
              </a:sp3d>
            </c:spPr>
            <c:extLst xmlns:c16r2="http://schemas.microsoft.com/office/drawing/2015/06/chart" xmlns:c15="http://schemas.microsoft.com/office/drawing/2012/chart">
              <c:ext xmlns:c16="http://schemas.microsoft.com/office/drawing/2014/chart" uri="{C3380CC4-5D6E-409C-BE32-E72D297353CC}">
                <c16:uniqueId val="{00000001-D31E-4408-83CC-DCBACD98CA5A}"/>
              </c:ext>
            </c:extLst>
          </c:dPt>
          <c:dPt>
            <c:idx val="1"/>
            <c:bubble3D val="0"/>
            <c:spPr>
              <a:solidFill>
                <a:srgbClr val="FFFF00"/>
              </a:solidFill>
              <a:ln w="25400">
                <a:solidFill>
                  <a:schemeClr val="lt1"/>
                </a:solidFill>
              </a:ln>
              <a:effectLst/>
              <a:sp3d contourW="25400">
                <a:contourClr>
                  <a:schemeClr val="lt1"/>
                </a:contourClr>
              </a:sp3d>
            </c:spPr>
            <c:extLst xmlns:c16r2="http://schemas.microsoft.com/office/drawing/2015/06/chart" xmlns:c15="http://schemas.microsoft.com/office/drawing/2012/chart">
              <c:ext xmlns:c16="http://schemas.microsoft.com/office/drawing/2014/chart" uri="{C3380CC4-5D6E-409C-BE32-E72D297353CC}">
                <c16:uniqueId val="{00000003-D31E-4408-83CC-DCBACD98CA5A}"/>
              </c:ext>
            </c:extLst>
          </c:dPt>
          <c:dPt>
            <c:idx val="2"/>
            <c:bubble3D val="0"/>
            <c:spPr>
              <a:solidFill>
                <a:srgbClr val="FFC000"/>
              </a:solidFill>
              <a:ln w="25400">
                <a:solidFill>
                  <a:schemeClr val="lt1"/>
                </a:solidFill>
              </a:ln>
              <a:effectLst/>
              <a:sp3d contourW="25400">
                <a:contourClr>
                  <a:schemeClr val="lt1"/>
                </a:contourClr>
              </a:sp3d>
            </c:spPr>
            <c:extLst xmlns:c16r2="http://schemas.microsoft.com/office/drawing/2015/06/chart" xmlns:c15="http://schemas.microsoft.com/office/drawing/2012/chart">
              <c:ext xmlns:c16="http://schemas.microsoft.com/office/drawing/2014/chart" uri="{C3380CC4-5D6E-409C-BE32-E72D297353CC}">
                <c16:uniqueId val="{00000005-D31E-4408-83CC-DCBACD98CA5A}"/>
              </c:ext>
            </c:extLst>
          </c:dPt>
          <c:dLbls>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it-IT"/>
                </a:p>
              </c:txPr>
              <c:showLegendKey val="0"/>
              <c:showVal val="0"/>
              <c:showCatName val="1"/>
              <c:showSerName val="0"/>
              <c:showPercent val="1"/>
              <c:showBubbleSize val="0"/>
            </c:dLbl>
            <c:dLbl>
              <c:idx val="1"/>
              <c:layout>
                <c:manualLayout>
                  <c:x val="-6.5402925571626233E-2"/>
                  <c:y val="-3.8191680337247043E-4"/>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D31E-4408-83CC-DCBACD98CA5A}"/>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it-IT"/>
              </a:p>
            </c:txPr>
            <c:showLegendKey val="0"/>
            <c:showVal val="0"/>
            <c:showCatName val="1"/>
            <c:showSerName val="0"/>
            <c:showPercent val="1"/>
            <c:showBubbleSize val="0"/>
            <c:showLeaderLines val="0"/>
            <c:extLst xmlns:c16r2="http://schemas.microsoft.com/office/drawing/2015/06/chart">
              <c:ext xmlns:c15="http://schemas.microsoft.com/office/drawing/2012/chart" uri="{CE6537A1-D6FC-4f65-9D91-7224C49458BB}"/>
            </c:extLst>
          </c:dLbls>
          <c:cat>
            <c:strRef>
              <c:f>Regionale!$A$46:$A$48</c:f>
              <c:strCache>
                <c:ptCount val="3"/>
                <c:pt idx="0">
                  <c:v>SANGUE</c:v>
                </c:pt>
                <c:pt idx="1">
                  <c:v>PLASMA</c:v>
                </c:pt>
                <c:pt idx="2">
                  <c:v>PIASTRINE</c:v>
                </c:pt>
              </c:strCache>
              <c:extLst xmlns:c16r2="http://schemas.microsoft.com/office/drawing/2015/06/chart" xmlns:c15="http://schemas.microsoft.com/office/drawing/2012/chart"/>
            </c:strRef>
          </c:cat>
          <c:val>
            <c:numRef>
              <c:f>Regionale!$B$46:$B$48</c:f>
              <c:numCache>
                <c:formatCode>General</c:formatCode>
                <c:ptCount val="3"/>
                <c:pt idx="0">
                  <c:v>16420</c:v>
                </c:pt>
                <c:pt idx="1">
                  <c:v>2312</c:v>
                </c:pt>
                <c:pt idx="2">
                  <c:v>78</c:v>
                </c:pt>
              </c:numCache>
              <c:extLst xmlns:c16r2="http://schemas.microsoft.com/office/drawing/2015/06/chart" xmlns:c15="http://schemas.microsoft.com/office/drawing/2012/chart"/>
            </c:numRef>
          </c:val>
          <c:extLst xmlns:c16r2="http://schemas.microsoft.com/office/drawing/2015/06/chart" xmlns:c15="http://schemas.microsoft.com/office/drawing/2012/chart">
            <c:ext xmlns:c16="http://schemas.microsoft.com/office/drawing/2014/chart" uri="{C3380CC4-5D6E-409C-BE32-E72D297353CC}">
              <c16:uniqueId val="{00000006-D31E-4408-83CC-DCBACD98CA5A}"/>
            </c:ext>
          </c:extLst>
        </c:ser>
        <c:dLbls>
          <c:showLegendKey val="0"/>
          <c:showVal val="0"/>
          <c:showCatName val="0"/>
          <c:showSerName val="0"/>
          <c:showPercent val="0"/>
          <c:showBubbleSize val="0"/>
          <c:showLeaderLines val="0"/>
        </c:dLbls>
        <c:extLst xmlns:c16r2="http://schemas.microsoft.com/office/drawing/2015/06/chart">
          <c:ext xmlns:c15="http://schemas.microsoft.com/office/drawing/2012/chart" uri="{02D57815-91ED-43cb-92C2-25804820EDAC}">
            <c15:filteredPieSeries>
              <c15:ser>
                <c:idx val="0"/>
                <c:order val="1"/>
                <c:tx>
                  <c:strRef>
                    <c:extLst xmlns:c16r2="http://schemas.microsoft.com/office/drawing/2015/06/chart">
                      <c:ext uri="{02D57815-91ED-43cb-92C2-25804820EDAC}">
                        <c15:formulaRef>
                          <c15:sqref>Regionale!$C$45</c15:sqref>
                        </c15:formulaRef>
                      </c:ext>
                    </c:extLst>
                    <c:strCache>
                      <c:ptCount val="1"/>
                      <c:pt idx="0">
                        <c:v>Donne</c:v>
                      </c:pt>
                    </c:strCache>
                  </c:strRef>
                </c:tx>
                <c:dPt>
                  <c:idx val="0"/>
                  <c:bubble3D val="0"/>
                  <c:spPr>
                    <a:solidFill>
                      <a:schemeClr val="accent1"/>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8-D31E-4408-83CC-DCBACD98CA5A}"/>
                    </c:ext>
                  </c:extLst>
                </c:dPt>
                <c:dPt>
                  <c:idx val="1"/>
                  <c:bubble3D val="0"/>
                  <c:spPr>
                    <a:solidFill>
                      <a:schemeClr val="accent2"/>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A-D31E-4408-83CC-DCBACD98CA5A}"/>
                    </c:ext>
                  </c:extLst>
                </c:dPt>
                <c:dPt>
                  <c:idx val="2"/>
                  <c:bubble3D val="0"/>
                  <c:spPr>
                    <a:solidFill>
                      <a:schemeClr val="accent3"/>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C-D31E-4408-83CC-DCBACD98CA5A}"/>
                    </c:ext>
                  </c:extLst>
                </c:dPt>
                <c:dLbls>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it-IT"/>
                      </a:p>
                    </c:txPr>
                    <c:showLegendKey val="0"/>
                    <c:showVal val="0"/>
                    <c:showCatName val="1"/>
                    <c:showSerName val="0"/>
                    <c:showPercent val="1"/>
                    <c:showBubbleSize val="0"/>
                  </c:dLbl>
                  <c:dLbl>
                    <c:idx val="1"/>
                    <c:layout>
                      <c:manualLayout>
                        <c:x val="7.5308500648689179E-3"/>
                        <c:y val="-2.4270571134824687E-2"/>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A-D31E-4408-83CC-DCBACD98CA5A}"/>
                      </c:ext>
                      <c:ex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it-IT"/>
                    </a:p>
                  </c:txPr>
                  <c:showLegendKey val="0"/>
                  <c:showVal val="0"/>
                  <c:showCatName val="1"/>
                  <c:showSerName val="0"/>
                  <c:showPercent val="1"/>
                  <c:showBubbleSize val="0"/>
                  <c:showLeaderLines val="0"/>
                  <c:extLst xmlns:c16r2="http://schemas.microsoft.com/office/drawing/2015/06/chart">
                    <c:ext uri="{CE6537A1-D6FC-4f65-9D91-7224C49458BB}"/>
                  </c:extLst>
                </c:dLbls>
                <c:cat>
                  <c:strRef>
                    <c:extLst xmlns:c16r2="http://schemas.microsoft.com/office/drawing/2015/06/chart">
                      <c:ext uri="{02D57815-91ED-43cb-92C2-25804820EDAC}">
                        <c15:formulaRef>
                          <c15:sqref>Regionale!$A$46:$A$48</c15:sqref>
                        </c15:formulaRef>
                      </c:ext>
                    </c:extLst>
                    <c:strCache>
                      <c:ptCount val="3"/>
                      <c:pt idx="0">
                        <c:v>SANGUE</c:v>
                      </c:pt>
                      <c:pt idx="1">
                        <c:v>PLASMA</c:v>
                      </c:pt>
                      <c:pt idx="2">
                        <c:v>PIASTRINE</c:v>
                      </c:pt>
                    </c:strCache>
                  </c:strRef>
                </c:cat>
                <c:val>
                  <c:numRef>
                    <c:extLst xmlns:c16r2="http://schemas.microsoft.com/office/drawing/2015/06/chart">
                      <c:ext uri="{02D57815-91ED-43cb-92C2-25804820EDAC}">
                        <c15:formulaRef>
                          <c15:sqref>Regionale!$C$46:$C$48</c15:sqref>
                        </c15:formulaRef>
                      </c:ext>
                    </c:extLst>
                    <c:numCache>
                      <c:formatCode>General</c:formatCode>
                      <c:ptCount val="3"/>
                      <c:pt idx="0">
                        <c:v>5274</c:v>
                      </c:pt>
                      <c:pt idx="1">
                        <c:v>2187</c:v>
                      </c:pt>
                      <c:pt idx="2">
                        <c:v>88</c:v>
                      </c:pt>
                    </c:numCache>
                  </c:numRef>
                </c:val>
                <c:extLst xmlns:c16r2="http://schemas.microsoft.com/office/drawing/2015/06/chart">
                  <c:ext xmlns:c16="http://schemas.microsoft.com/office/drawing/2014/chart" uri="{C3380CC4-5D6E-409C-BE32-E72D297353CC}">
                    <c16:uniqueId val="{0000000D-D31E-4408-83CC-DCBACD98CA5A}"/>
                  </c:ext>
                </c:extLst>
              </c15:ser>
            </c15:filteredPieSeries>
          </c:ext>
        </c:extLst>
      </c:pie3D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accent1">
        <a:lumMod val="40000"/>
        <a:lumOff val="60000"/>
      </a:schemeClr>
    </a:solidFill>
    <a:ln w="9525" cap="flat" cmpd="sng" algn="ctr">
      <a:solidFill>
        <a:schemeClr val="tx1">
          <a:lumMod val="15000"/>
          <a:lumOff val="85000"/>
        </a:schemeClr>
      </a:solidFill>
      <a:round/>
    </a:ln>
    <a:effectLst/>
  </c:spPr>
  <c:txPr>
    <a:bodyPr/>
    <a:lstStyle/>
    <a:p>
      <a:pPr>
        <a:defRPr b="1"/>
      </a:pPr>
      <a:endParaRPr lang="it-IT"/>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a:t>Donazioni associati Femmine 2025</a:t>
            </a:r>
          </a:p>
        </c:rich>
      </c:tx>
      <c:overlay val="0"/>
      <c:spPr>
        <a:noFill/>
        <a:ln>
          <a:noFill/>
        </a:ln>
        <a:effectLst/>
      </c:sp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1"/>
          <c:tx>
            <c:strRef>
              <c:f>Regionale!$C$45</c:f>
              <c:strCache>
                <c:ptCount val="1"/>
                <c:pt idx="0">
                  <c:v>Donne</c:v>
                </c:pt>
              </c:strCache>
            </c:strRef>
          </c:tx>
          <c:dPt>
            <c:idx val="0"/>
            <c:bubble3D val="0"/>
            <c:spPr>
              <a:solidFill>
                <a:srgbClr val="FF0000"/>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B9A6-4AB4-A101-0016F3BA802D}"/>
              </c:ext>
            </c:extLst>
          </c:dPt>
          <c:dPt>
            <c:idx val="1"/>
            <c:bubble3D val="0"/>
            <c:spPr>
              <a:solidFill>
                <a:srgbClr val="FFFF00"/>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B9A6-4AB4-A101-0016F3BA802D}"/>
              </c:ext>
            </c:extLst>
          </c:dPt>
          <c:dPt>
            <c:idx val="2"/>
            <c:bubble3D val="0"/>
            <c:spPr>
              <a:solidFill>
                <a:srgbClr val="FFC000"/>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5-B9A6-4AB4-A101-0016F3BA802D}"/>
              </c:ext>
            </c:extLst>
          </c:dPt>
          <c:dLbls>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it-IT"/>
                </a:p>
              </c:txPr>
              <c:showLegendKey val="0"/>
              <c:showVal val="0"/>
              <c:showCatName val="1"/>
              <c:showSerName val="0"/>
              <c:showPercent val="1"/>
              <c:showBubbleSize val="0"/>
            </c:dLbl>
            <c:dLbl>
              <c:idx val="1"/>
              <c:layout>
                <c:manualLayout>
                  <c:x val="7.5308500648689179E-3"/>
                  <c:y val="-2.4270571134824687E-2"/>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B9A6-4AB4-A101-0016F3BA802D}"/>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it-IT"/>
              </a:p>
            </c:txPr>
            <c:showLegendKey val="0"/>
            <c:showVal val="0"/>
            <c:showCatName val="1"/>
            <c:showSerName val="0"/>
            <c:showPercent val="1"/>
            <c:showBubbleSize val="0"/>
            <c:showLeaderLines val="0"/>
            <c:extLst xmlns:c16r2="http://schemas.microsoft.com/office/drawing/2015/06/chart">
              <c:ext xmlns:c15="http://schemas.microsoft.com/office/drawing/2012/chart" uri="{CE6537A1-D6FC-4f65-9D91-7224C49458BB}"/>
            </c:extLst>
          </c:dLbls>
          <c:cat>
            <c:strRef>
              <c:f>Regionale!$A$46:$A$48</c:f>
              <c:strCache>
                <c:ptCount val="3"/>
                <c:pt idx="0">
                  <c:v>SANGUE</c:v>
                </c:pt>
                <c:pt idx="1">
                  <c:v>PLASMA</c:v>
                </c:pt>
                <c:pt idx="2">
                  <c:v>PIASTRINE</c:v>
                </c:pt>
              </c:strCache>
            </c:strRef>
          </c:cat>
          <c:val>
            <c:numRef>
              <c:f>Regionale!$C$46:$C$48</c:f>
              <c:numCache>
                <c:formatCode>General</c:formatCode>
                <c:ptCount val="3"/>
                <c:pt idx="0">
                  <c:v>5274</c:v>
                </c:pt>
                <c:pt idx="1">
                  <c:v>2187</c:v>
                </c:pt>
                <c:pt idx="2">
                  <c:v>88</c:v>
                </c:pt>
              </c:numCache>
            </c:numRef>
          </c:val>
          <c:extLst xmlns:c16r2="http://schemas.microsoft.com/office/drawing/2015/06/chart">
            <c:ext xmlns:c16="http://schemas.microsoft.com/office/drawing/2014/chart" uri="{C3380CC4-5D6E-409C-BE32-E72D297353CC}">
              <c16:uniqueId val="{00000006-B9A6-4AB4-A101-0016F3BA802D}"/>
            </c:ext>
          </c:extLst>
        </c:ser>
        <c:dLbls>
          <c:showLegendKey val="0"/>
          <c:showVal val="0"/>
          <c:showCatName val="0"/>
          <c:showSerName val="0"/>
          <c:showPercent val="0"/>
          <c:showBubbleSize val="0"/>
          <c:showLeaderLines val="0"/>
        </c:dLbls>
        <c:extLst xmlns:c16r2="http://schemas.microsoft.com/office/drawing/2015/06/chart">
          <c:ext xmlns:c15="http://schemas.microsoft.com/office/drawing/2012/chart" uri="{02D57815-91ED-43cb-92C2-25804820EDAC}">
            <c15:filteredPieSeries>
              <c15:ser>
                <c:idx val="2"/>
                <c:order val="0"/>
                <c:tx>
                  <c:strRef>
                    <c:extLst xmlns:c16r2="http://schemas.microsoft.com/office/drawing/2015/06/chart">
                      <c:ext uri="{02D57815-91ED-43cb-92C2-25804820EDAC}">
                        <c15:formulaRef>
                          <c15:sqref>Regionale!$B$45</c15:sqref>
                        </c15:formulaRef>
                      </c:ext>
                    </c:extLst>
                    <c:strCache>
                      <c:ptCount val="1"/>
                      <c:pt idx="0">
                        <c:v>Uomini</c:v>
                      </c:pt>
                    </c:strCache>
                  </c:strRef>
                </c:tx>
                <c:dPt>
                  <c:idx val="0"/>
                  <c:bubble3D val="0"/>
                  <c:spPr>
                    <a:solidFill>
                      <a:schemeClr val="accent1"/>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8-B9A6-4AB4-A101-0016F3BA802D}"/>
                    </c:ext>
                  </c:extLst>
                </c:dPt>
                <c:dPt>
                  <c:idx val="1"/>
                  <c:bubble3D val="0"/>
                  <c:spPr>
                    <a:solidFill>
                      <a:schemeClr val="accent2"/>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A-B9A6-4AB4-A101-0016F3BA802D}"/>
                    </c:ext>
                  </c:extLst>
                </c:dPt>
                <c:dPt>
                  <c:idx val="2"/>
                  <c:bubble3D val="0"/>
                  <c:spPr>
                    <a:solidFill>
                      <a:schemeClr val="accent3"/>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C-B9A6-4AB4-A101-0016F3BA802D}"/>
                    </c:ext>
                  </c:extLst>
                </c:dPt>
                <c:cat>
                  <c:strRef>
                    <c:extLst xmlns:c16r2="http://schemas.microsoft.com/office/drawing/2015/06/chart">
                      <c:ext uri="{02D57815-91ED-43cb-92C2-25804820EDAC}">
                        <c15:formulaRef>
                          <c15:sqref>Regionale!$A$46:$A$48</c15:sqref>
                        </c15:formulaRef>
                      </c:ext>
                    </c:extLst>
                    <c:strCache>
                      <c:ptCount val="3"/>
                      <c:pt idx="0">
                        <c:v>SANGUE</c:v>
                      </c:pt>
                      <c:pt idx="1">
                        <c:v>PLASMA</c:v>
                      </c:pt>
                      <c:pt idx="2">
                        <c:v>PIASTRINE</c:v>
                      </c:pt>
                    </c:strCache>
                  </c:strRef>
                </c:cat>
                <c:val>
                  <c:numRef>
                    <c:extLst xmlns:c16r2="http://schemas.microsoft.com/office/drawing/2015/06/chart">
                      <c:ext uri="{02D57815-91ED-43cb-92C2-25804820EDAC}">
                        <c15:formulaRef>
                          <c15:sqref>Regionale!$B$46:$B$48</c15:sqref>
                        </c15:formulaRef>
                      </c:ext>
                    </c:extLst>
                    <c:numCache>
                      <c:formatCode>General</c:formatCode>
                      <c:ptCount val="3"/>
                      <c:pt idx="0">
                        <c:v>16420</c:v>
                      </c:pt>
                      <c:pt idx="1">
                        <c:v>2312</c:v>
                      </c:pt>
                      <c:pt idx="2">
                        <c:v>78</c:v>
                      </c:pt>
                    </c:numCache>
                  </c:numRef>
                </c:val>
                <c:extLst xmlns:c16r2="http://schemas.microsoft.com/office/drawing/2015/06/chart">
                  <c:ext xmlns:c16="http://schemas.microsoft.com/office/drawing/2014/chart" uri="{C3380CC4-5D6E-409C-BE32-E72D297353CC}">
                    <c16:uniqueId val="{0000000D-B9A6-4AB4-A101-0016F3BA802D}"/>
                  </c:ext>
                </c:extLst>
              </c15:ser>
            </c15:filteredPieSeries>
          </c:ext>
        </c:extLst>
      </c:pie3D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rgbClr val="FFCCCC"/>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9525" cap="flat" cmpd="sng" algn="ctr">
      <a:solidFill>
        <a:schemeClr val="tx1">
          <a:lumMod val="15000"/>
          <a:lumOff val="85000"/>
        </a:schemeClr>
      </a:solidFill>
      <a:round/>
    </a:ln>
    <a:effectLst/>
  </c:spPr>
  <c:txPr>
    <a:bodyPr/>
    <a:lstStyle/>
    <a:p>
      <a:pPr>
        <a:defRPr b="1"/>
      </a:pPr>
      <a:endParaRPr lang="it-IT"/>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dirty="0" err="1"/>
              <a:t>Donazioni</a:t>
            </a:r>
            <a:r>
              <a:rPr lang="en-US" dirty="0"/>
              <a:t> </a:t>
            </a:r>
            <a:r>
              <a:rPr lang="en-US" dirty="0" err="1"/>
              <a:t>associati</a:t>
            </a:r>
            <a:r>
              <a:rPr lang="en-US" dirty="0"/>
              <a:t> 2025</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it-IT"/>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1"/>
          <c:order val="2"/>
          <c:tx>
            <c:strRef>
              <c:f>Regionale!$D$45</c:f>
              <c:strCache>
                <c:ptCount val="1"/>
                <c:pt idx="0">
                  <c:v>Totali</c:v>
                </c:pt>
              </c:strCache>
            </c:strRef>
          </c:tx>
          <c:dPt>
            <c:idx val="0"/>
            <c:bubble3D val="0"/>
            <c:spPr>
              <a:solidFill>
                <a:srgbClr val="FF0000"/>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A98E-4D18-B93C-8BECE0914D6F}"/>
              </c:ext>
            </c:extLst>
          </c:dPt>
          <c:dPt>
            <c:idx val="1"/>
            <c:bubble3D val="0"/>
            <c:spPr>
              <a:solidFill>
                <a:srgbClr val="FFFF00"/>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A98E-4D18-B93C-8BECE0914D6F}"/>
              </c:ext>
            </c:extLst>
          </c:dPt>
          <c:dPt>
            <c:idx val="2"/>
            <c:bubble3D val="0"/>
            <c:spPr>
              <a:solidFill>
                <a:srgbClr val="FFC000"/>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5-A98E-4D18-B93C-8BECE0914D6F}"/>
              </c:ext>
            </c:extLst>
          </c:dPt>
          <c:dLbls>
            <c:dLbl>
              <c:idx val="2"/>
              <c:layout>
                <c:manualLayout>
                  <c:x val="0.10243046914661703"/>
                  <c:y val="1.6910695926543057E-3"/>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A98E-4D18-B93C-8BECE0914D6F}"/>
                </c:ext>
                <c:ext xmlns:c15="http://schemas.microsoft.com/office/drawing/2012/chart" uri="{CE6537A1-D6FC-4f65-9D91-7224C49458BB}"/>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900" b="1" i="0" u="none" strike="noStrike" kern="1200" baseline="0">
                    <a:solidFill>
                      <a:schemeClr val="dk1">
                        <a:lumMod val="65000"/>
                        <a:lumOff val="35000"/>
                      </a:schemeClr>
                    </a:solidFill>
                    <a:latin typeface="+mn-lt"/>
                    <a:ea typeface="+mn-ea"/>
                    <a:cs typeface="+mn-cs"/>
                  </a:defRPr>
                </a:pPr>
                <a:endParaRPr lang="it-IT"/>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spPr xmlns:c15="http://schemas.microsoft.com/office/drawing/2012/chart">
                  <a:prstGeom prst="wedgeRectCallout">
                    <a:avLst/>
                  </a:prstGeom>
                  <a:noFill/>
                  <a:ln>
                    <a:noFill/>
                  </a:ln>
                </c15:spPr>
              </c:ext>
            </c:extLst>
          </c:dLbls>
          <c:cat>
            <c:strRef>
              <c:f>Regionale!$A$46:$A$48</c:f>
              <c:strCache>
                <c:ptCount val="3"/>
                <c:pt idx="0">
                  <c:v>SANGUE</c:v>
                </c:pt>
                <c:pt idx="1">
                  <c:v>PLASMA</c:v>
                </c:pt>
                <c:pt idx="2">
                  <c:v>PIASTRINE</c:v>
                </c:pt>
              </c:strCache>
            </c:strRef>
          </c:cat>
          <c:val>
            <c:numRef>
              <c:f>Regionale!$D$46:$D$48</c:f>
              <c:numCache>
                <c:formatCode>General</c:formatCode>
                <c:ptCount val="3"/>
                <c:pt idx="0">
                  <c:v>21694</c:v>
                </c:pt>
                <c:pt idx="1">
                  <c:v>4499</c:v>
                </c:pt>
                <c:pt idx="2">
                  <c:v>166</c:v>
                </c:pt>
              </c:numCache>
            </c:numRef>
          </c:val>
          <c:extLst xmlns:c16r2="http://schemas.microsoft.com/office/drawing/2015/06/chart">
            <c:ext xmlns:c16="http://schemas.microsoft.com/office/drawing/2014/chart" uri="{C3380CC4-5D6E-409C-BE32-E72D297353CC}">
              <c16:uniqueId val="{00000006-A98E-4D18-B93C-8BECE0914D6F}"/>
            </c:ext>
          </c:extLst>
        </c:ser>
        <c:dLbls>
          <c:showLegendKey val="0"/>
          <c:showVal val="0"/>
          <c:showCatName val="0"/>
          <c:showSerName val="0"/>
          <c:showPercent val="0"/>
          <c:showBubbleSize val="0"/>
          <c:showLeaderLines val="1"/>
        </c:dLbls>
        <c:extLst xmlns:c16r2="http://schemas.microsoft.com/office/drawing/2015/06/chart">
          <c:ext xmlns:c15="http://schemas.microsoft.com/office/drawing/2012/chart" uri="{02D57815-91ED-43cb-92C2-25804820EDAC}">
            <c15:filteredPieSeries>
              <c15:ser>
                <c:idx val="2"/>
                <c:order val="0"/>
                <c:tx>
                  <c:strRef>
                    <c:extLst xmlns:c16r2="http://schemas.microsoft.com/office/drawing/2015/06/chart">
                      <c:ext uri="{02D57815-91ED-43cb-92C2-25804820EDAC}">
                        <c15:formulaRef>
                          <c15:sqref>Regionale!$B$45</c15:sqref>
                        </c15:formulaRef>
                      </c:ext>
                    </c:extLst>
                    <c:strCache>
                      <c:ptCount val="1"/>
                      <c:pt idx="0">
                        <c:v>Uomini</c:v>
                      </c:pt>
                    </c:strCache>
                  </c:strRef>
                </c:tx>
                <c:dPt>
                  <c:idx val="0"/>
                  <c:bubble3D val="0"/>
                  <c:spPr>
                    <a:solidFill>
                      <a:schemeClr val="accent1"/>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8-A98E-4D18-B93C-8BECE0914D6F}"/>
                    </c:ext>
                  </c:extLst>
                </c:dPt>
                <c:dPt>
                  <c:idx val="1"/>
                  <c:bubble3D val="0"/>
                  <c:spPr>
                    <a:solidFill>
                      <a:schemeClr val="accent2"/>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A-A98E-4D18-B93C-8BECE0914D6F}"/>
                    </c:ext>
                  </c:extLst>
                </c:dPt>
                <c:dPt>
                  <c:idx val="2"/>
                  <c:bubble3D val="0"/>
                  <c:spPr>
                    <a:solidFill>
                      <a:schemeClr val="accent3"/>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C-A98E-4D18-B93C-8BECE0914D6F}"/>
                    </c:ext>
                  </c:extLst>
                </c:dPt>
                <c:dLbls>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it-IT"/>
                      </a:p>
                    </c:txPr>
                    <c:showLegendKey val="0"/>
                    <c:showVal val="0"/>
                    <c:showCatName val="1"/>
                    <c:showSerName val="0"/>
                    <c:showPercent val="1"/>
                    <c:showBubbleSize val="0"/>
                  </c:dLbl>
                  <c:dLbl>
                    <c:idx val="1"/>
                    <c:layout>
                      <c:manualLayout>
                        <c:x val="-6.5402925571626233E-2"/>
                        <c:y val="-3.8191680337247043E-4"/>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A-A98E-4D18-B93C-8BECE0914D6F}"/>
                      </c:ext>
                      <c:ex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it-IT"/>
                    </a:p>
                  </c:txPr>
                  <c:showLegendKey val="0"/>
                  <c:showVal val="0"/>
                  <c:showCatName val="1"/>
                  <c:showSerName val="0"/>
                  <c:showPercent val="1"/>
                  <c:showBubbleSize val="0"/>
                  <c:showLeaderLines val="0"/>
                  <c:extLst xmlns:c16r2="http://schemas.microsoft.com/office/drawing/2015/06/chart">
                    <c:ext uri="{CE6537A1-D6FC-4f65-9D91-7224C49458BB}"/>
                  </c:extLst>
                </c:dLbls>
                <c:cat>
                  <c:strRef>
                    <c:extLst xmlns:c16r2="http://schemas.microsoft.com/office/drawing/2015/06/chart">
                      <c:ext uri="{02D57815-91ED-43cb-92C2-25804820EDAC}">
                        <c15:formulaRef>
                          <c15:sqref>Regionale!$A$46:$A$48</c15:sqref>
                        </c15:formulaRef>
                      </c:ext>
                    </c:extLst>
                    <c:strCache>
                      <c:ptCount val="3"/>
                      <c:pt idx="0">
                        <c:v>SANGUE</c:v>
                      </c:pt>
                      <c:pt idx="1">
                        <c:v>PLASMA</c:v>
                      </c:pt>
                      <c:pt idx="2">
                        <c:v>PIASTRINE</c:v>
                      </c:pt>
                    </c:strCache>
                  </c:strRef>
                </c:cat>
                <c:val>
                  <c:numRef>
                    <c:extLst xmlns:c16r2="http://schemas.microsoft.com/office/drawing/2015/06/chart">
                      <c:ext uri="{02D57815-91ED-43cb-92C2-25804820EDAC}">
                        <c15:formulaRef>
                          <c15:sqref>Regionale!$B$46:$B$48</c15:sqref>
                        </c15:formulaRef>
                      </c:ext>
                    </c:extLst>
                    <c:numCache>
                      <c:formatCode>General</c:formatCode>
                      <c:ptCount val="3"/>
                      <c:pt idx="0">
                        <c:v>16420</c:v>
                      </c:pt>
                      <c:pt idx="1">
                        <c:v>2312</c:v>
                      </c:pt>
                      <c:pt idx="2">
                        <c:v>78</c:v>
                      </c:pt>
                    </c:numCache>
                  </c:numRef>
                </c:val>
                <c:extLst xmlns:c16r2="http://schemas.microsoft.com/office/drawing/2015/06/chart">
                  <c:ext xmlns:c16="http://schemas.microsoft.com/office/drawing/2014/chart" uri="{C3380CC4-5D6E-409C-BE32-E72D297353CC}">
                    <c16:uniqueId val="{0000000D-A98E-4D18-B93C-8BECE0914D6F}"/>
                  </c:ext>
                </c:extLst>
              </c15:ser>
            </c15:filteredPieSeries>
            <c15:filteredPieSeries>
              <c15:ser>
                <c:idx val="0"/>
                <c:order val="1"/>
                <c:tx>
                  <c:strRef>
                    <c:extLst xmlns:c16r2="http://schemas.microsoft.com/office/drawing/2015/06/chart" xmlns:c15="http://schemas.microsoft.com/office/drawing/2012/chart">
                      <c:ext xmlns:c15="http://schemas.microsoft.com/office/drawing/2012/chart" uri="{02D57815-91ED-43cb-92C2-25804820EDAC}">
                        <c15:formulaRef>
                          <c15:sqref>Regionale!$C$45</c15:sqref>
                        </c15:formulaRef>
                      </c:ext>
                    </c:extLst>
                    <c:strCache>
                      <c:ptCount val="1"/>
                      <c:pt idx="0">
                        <c:v>Donne</c:v>
                      </c:pt>
                    </c:strCache>
                  </c:strRef>
                </c:tx>
                <c:dPt>
                  <c:idx val="0"/>
                  <c:bubble3D val="0"/>
                  <c:spPr>
                    <a:solidFill>
                      <a:schemeClr val="accent1"/>
                    </a:solidFill>
                    <a:ln w="25400">
                      <a:solidFill>
                        <a:schemeClr val="lt1"/>
                      </a:solidFill>
                    </a:ln>
                    <a:effectLst/>
                    <a:sp3d contourW="25400">
                      <a:contourClr>
                        <a:schemeClr val="lt1"/>
                      </a:contourClr>
                    </a:sp3d>
                  </c:spPr>
                  <c:extLst xmlns:c16r2="http://schemas.microsoft.com/office/drawing/2015/06/chart" xmlns:c15="http://schemas.microsoft.com/office/drawing/2012/chart">
                    <c:ext xmlns:c16="http://schemas.microsoft.com/office/drawing/2014/chart" uri="{C3380CC4-5D6E-409C-BE32-E72D297353CC}">
                      <c16:uniqueId val="{0000000F-A98E-4D18-B93C-8BECE0914D6F}"/>
                    </c:ext>
                  </c:extLst>
                </c:dPt>
                <c:dPt>
                  <c:idx val="1"/>
                  <c:bubble3D val="0"/>
                  <c:spPr>
                    <a:solidFill>
                      <a:schemeClr val="accent2"/>
                    </a:solidFill>
                    <a:ln w="25400">
                      <a:solidFill>
                        <a:schemeClr val="lt1"/>
                      </a:solidFill>
                    </a:ln>
                    <a:effectLst/>
                    <a:sp3d contourW="25400">
                      <a:contourClr>
                        <a:schemeClr val="lt1"/>
                      </a:contourClr>
                    </a:sp3d>
                  </c:spPr>
                  <c:extLst xmlns:c16r2="http://schemas.microsoft.com/office/drawing/2015/06/chart" xmlns:c15="http://schemas.microsoft.com/office/drawing/2012/chart">
                    <c:ext xmlns:c16="http://schemas.microsoft.com/office/drawing/2014/chart" uri="{C3380CC4-5D6E-409C-BE32-E72D297353CC}">
                      <c16:uniqueId val="{00000011-A98E-4D18-B93C-8BECE0914D6F}"/>
                    </c:ext>
                  </c:extLst>
                </c:dPt>
                <c:dPt>
                  <c:idx val="2"/>
                  <c:bubble3D val="0"/>
                  <c:spPr>
                    <a:solidFill>
                      <a:schemeClr val="accent3"/>
                    </a:solidFill>
                    <a:ln w="25400">
                      <a:solidFill>
                        <a:schemeClr val="lt1"/>
                      </a:solidFill>
                    </a:ln>
                    <a:effectLst/>
                    <a:sp3d contourW="25400">
                      <a:contourClr>
                        <a:schemeClr val="lt1"/>
                      </a:contourClr>
                    </a:sp3d>
                  </c:spPr>
                  <c:extLst xmlns:c16r2="http://schemas.microsoft.com/office/drawing/2015/06/chart" xmlns:c15="http://schemas.microsoft.com/office/drawing/2012/chart">
                    <c:ext xmlns:c16="http://schemas.microsoft.com/office/drawing/2014/chart" uri="{C3380CC4-5D6E-409C-BE32-E72D297353CC}">
                      <c16:uniqueId val="{00000013-A98E-4D18-B93C-8BECE0914D6F}"/>
                    </c:ext>
                  </c:extLst>
                </c:dPt>
                <c:dLbls>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it-IT"/>
                      </a:p>
                    </c:txPr>
                    <c:showLegendKey val="0"/>
                    <c:showVal val="0"/>
                    <c:showCatName val="1"/>
                    <c:showSerName val="0"/>
                    <c:showPercent val="1"/>
                    <c:showBubbleSize val="0"/>
                  </c:dLbl>
                  <c:dLbl>
                    <c:idx val="1"/>
                    <c:layout>
                      <c:manualLayout>
                        <c:x val="7.5308500648689179E-3"/>
                        <c:y val="-2.4270571134824687E-2"/>
                      </c:manualLayout>
                    </c:layout>
                    <c:showLegendKey val="0"/>
                    <c:showVal val="0"/>
                    <c:showCatName val="1"/>
                    <c:showSerName val="0"/>
                    <c:showPercent val="1"/>
                    <c:showBubbleSize val="0"/>
                    <c:extLst xmlns:c16r2="http://schemas.microsoft.com/office/drawing/2015/06/chart" xmlns:c15="http://schemas.microsoft.com/office/drawing/2012/chart">
                      <c:ext xmlns:c16="http://schemas.microsoft.com/office/drawing/2014/chart" uri="{C3380CC4-5D6E-409C-BE32-E72D297353CC}">
                        <c16:uniqueId val="{00000011-A98E-4D18-B93C-8BECE0914D6F}"/>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it-IT"/>
                    </a:p>
                  </c:txPr>
                  <c:showLegendKey val="0"/>
                  <c:showVal val="0"/>
                  <c:showCatName val="1"/>
                  <c:showSerName val="0"/>
                  <c:showPercent val="1"/>
                  <c:showBubbleSize val="0"/>
                  <c:showLeaderLines val="0"/>
                  <c:extLst xmlns:c16r2="http://schemas.microsoft.com/office/drawing/2015/06/chart" xmlns:c15="http://schemas.microsoft.com/office/drawing/2012/chart">
                    <c:ext xmlns:c15="http://schemas.microsoft.com/office/drawing/2012/chart" uri="{CE6537A1-D6FC-4f65-9D91-7224C49458BB}"/>
                  </c:extLst>
                </c:dLbls>
                <c:cat>
                  <c:strRef>
                    <c:extLst xmlns:c16r2="http://schemas.microsoft.com/office/drawing/2015/06/chart" xmlns:c15="http://schemas.microsoft.com/office/drawing/2012/chart">
                      <c:ext xmlns:c15="http://schemas.microsoft.com/office/drawing/2012/chart" uri="{02D57815-91ED-43cb-92C2-25804820EDAC}">
                        <c15:formulaRef>
                          <c15:sqref>Regionale!$A$46:$A$48</c15:sqref>
                        </c15:formulaRef>
                      </c:ext>
                    </c:extLst>
                    <c:strCache>
                      <c:ptCount val="3"/>
                      <c:pt idx="0">
                        <c:v>SANGUE</c:v>
                      </c:pt>
                      <c:pt idx="1">
                        <c:v>PLASMA</c:v>
                      </c:pt>
                      <c:pt idx="2">
                        <c:v>PIASTRINE</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Regionale!$C$46:$C$48</c15:sqref>
                        </c15:formulaRef>
                      </c:ext>
                    </c:extLst>
                    <c:numCache>
                      <c:formatCode>General</c:formatCode>
                      <c:ptCount val="3"/>
                      <c:pt idx="0">
                        <c:v>5274</c:v>
                      </c:pt>
                      <c:pt idx="1">
                        <c:v>2187</c:v>
                      </c:pt>
                      <c:pt idx="2">
                        <c:v>88</c:v>
                      </c:pt>
                    </c:numCache>
                  </c:numRef>
                </c:val>
                <c:extLst xmlns:c16r2="http://schemas.microsoft.com/office/drawing/2015/06/chart" xmlns:c15="http://schemas.microsoft.com/office/drawing/2012/chart">
                  <c:ext xmlns:c16="http://schemas.microsoft.com/office/drawing/2014/chart" uri="{C3380CC4-5D6E-409C-BE32-E72D297353CC}">
                    <c16:uniqueId val="{00000014-A98E-4D18-B93C-8BECE0914D6F}"/>
                  </c:ext>
                </c:extLst>
              </c15:ser>
            </c15:filteredPieSeries>
          </c:ext>
        </c:extLst>
      </c:pie3D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gradFill>
      <a:gsLst>
        <a:gs pos="0">
          <a:srgbClr val="CCFF66"/>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cap="flat" cmpd="sng" algn="ctr">
      <a:solidFill>
        <a:schemeClr val="tx1">
          <a:lumMod val="15000"/>
          <a:lumOff val="85000"/>
        </a:schemeClr>
      </a:solidFill>
      <a:round/>
    </a:ln>
    <a:effectLst/>
  </c:spPr>
  <c:txPr>
    <a:bodyPr/>
    <a:lstStyle/>
    <a:p>
      <a:pPr>
        <a:defRPr b="1"/>
      </a:pPr>
      <a:endParaRPr lang="it-IT"/>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it-IT" dirty="0"/>
              <a:t>Soci donatori Avis del Trentino OdV 2025</a:t>
            </a:r>
            <a:r>
              <a:rPr lang="it-IT"/>
              <a:t>: 23.964 </a:t>
            </a:r>
            <a:endParaRPr lang="it-IT" dirty="0"/>
          </a:p>
          <a:p>
            <a:pPr>
              <a:defRPr/>
            </a:pPr>
            <a:r>
              <a:rPr lang="it-IT" dirty="0"/>
              <a:t>FASCE D'ETA'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it-IT"/>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Regionale!$N$66</c:f>
              <c:strCache>
                <c:ptCount val="1"/>
                <c:pt idx="0">
                  <c:v>MASCHI</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Regionale!$O$65:$T$65</c:f>
              <c:strCache>
                <c:ptCount val="6"/>
                <c:pt idx="0">
                  <c:v>18/25</c:v>
                </c:pt>
                <c:pt idx="1">
                  <c:v>26/35</c:v>
                </c:pt>
                <c:pt idx="2">
                  <c:v>36/45</c:v>
                </c:pt>
                <c:pt idx="3">
                  <c:v>46/55</c:v>
                </c:pt>
                <c:pt idx="4">
                  <c:v>56/65</c:v>
                </c:pt>
                <c:pt idx="5">
                  <c:v>over 66</c:v>
                </c:pt>
              </c:strCache>
            </c:strRef>
          </c:cat>
          <c:val>
            <c:numRef>
              <c:f>Regionale!$O$66:$T$66</c:f>
              <c:numCache>
                <c:formatCode>General</c:formatCode>
                <c:ptCount val="6"/>
                <c:pt idx="0">
                  <c:v>1154</c:v>
                </c:pt>
                <c:pt idx="1">
                  <c:v>3516</c:v>
                </c:pt>
                <c:pt idx="2">
                  <c:v>3708</c:v>
                </c:pt>
                <c:pt idx="3">
                  <c:v>3892</c:v>
                </c:pt>
                <c:pt idx="4">
                  <c:v>2850</c:v>
                </c:pt>
                <c:pt idx="5">
                  <c:v>370</c:v>
                </c:pt>
              </c:numCache>
            </c:numRef>
          </c:val>
          <c:extLst xmlns:c16r2="http://schemas.microsoft.com/office/drawing/2015/06/chart">
            <c:ext xmlns:c16="http://schemas.microsoft.com/office/drawing/2014/chart" uri="{C3380CC4-5D6E-409C-BE32-E72D297353CC}">
              <c16:uniqueId val="{00000000-5B7D-4F3E-9B1E-1CD91111F982}"/>
            </c:ext>
          </c:extLst>
        </c:ser>
        <c:ser>
          <c:idx val="1"/>
          <c:order val="1"/>
          <c:tx>
            <c:strRef>
              <c:f>Regionale!$N$67</c:f>
              <c:strCache>
                <c:ptCount val="1"/>
                <c:pt idx="0">
                  <c:v>FEMMINE</c:v>
                </c:pt>
              </c:strCache>
            </c:strRef>
          </c:tx>
          <c:spPr>
            <a:solidFill>
              <a:schemeClr val="accent2"/>
            </a:solidFill>
            <a:ln>
              <a:noFill/>
            </a:ln>
            <a:effectLst/>
            <a:sp3d/>
          </c:spPr>
          <c:invertIfNegative val="0"/>
          <c:dLbls>
            <c:dLbl>
              <c:idx val="0"/>
              <c:layout>
                <c:manualLayout>
                  <c:x val="1.1099550293417049E-2"/>
                  <c:y val="-8.8087087161774641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5B7D-4F3E-9B1E-1CD91111F982}"/>
                </c:ext>
                <c:ext xmlns:c15="http://schemas.microsoft.com/office/drawing/2012/chart" uri="{CE6537A1-D6FC-4f65-9D91-7224C49458BB}"/>
              </c:extLst>
            </c:dLbl>
            <c:dLbl>
              <c:idx val="1"/>
              <c:layout>
                <c:manualLayout>
                  <c:x val="1.6649325440125522E-2"/>
                  <c:y val="-4.4043543580887321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5B7D-4F3E-9B1E-1CD91111F982}"/>
                </c:ext>
                <c:ext xmlns:c15="http://schemas.microsoft.com/office/drawing/2012/chart" uri="{CE6537A1-D6FC-4f65-9D91-7224C49458BB}"/>
              </c:extLst>
            </c:dLbl>
            <c:dLbl>
              <c:idx val="2"/>
              <c:layout>
                <c:manualLayout>
                  <c:x val="3.0523763306896885E-2"/>
                  <c:y val="-9.6096114274169774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5B7D-4F3E-9B1E-1CD91111F982}"/>
                </c:ext>
                <c:ext xmlns:c15="http://schemas.microsoft.com/office/drawing/2012/chart" uri="{CE6537A1-D6FC-4f65-9D91-7224C49458BB}"/>
              </c:extLst>
            </c:dLbl>
            <c:dLbl>
              <c:idx val="3"/>
              <c:layout>
                <c:manualLayout>
                  <c:x val="3.6073538453605412E-2"/>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5B7D-4F3E-9B1E-1CD91111F982}"/>
                </c:ext>
                <c:ext xmlns:c15="http://schemas.microsoft.com/office/drawing/2012/chart" uri="{CE6537A1-D6FC-4f65-9D91-7224C49458BB}"/>
              </c:extLst>
            </c:dLbl>
            <c:dLbl>
              <c:idx val="4"/>
              <c:layout>
                <c:manualLayout>
                  <c:x val="2.7748875733542726E-2"/>
                  <c:y val="-4.8048057137084887E-3"/>
                </c:manualLayout>
              </c:layout>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5B7D-4F3E-9B1E-1CD91111F982}"/>
                </c:ext>
                <c:ext xmlns:c15="http://schemas.microsoft.com/office/drawing/2012/chart" uri="{CE6537A1-D6FC-4f65-9D91-7224C49458BB}">
                  <c15:layout>
                    <c:manualLayout>
                      <c:w val="6.5709337737028931E-2"/>
                      <c:h val="7.2000202785500983E-2"/>
                    </c:manualLayout>
                  </c15:layout>
                </c:ext>
              </c:extLst>
            </c:dLbl>
            <c:dLbl>
              <c:idx val="5"/>
              <c:layout>
                <c:manualLayout>
                  <c:x val="1.1099550293416947E-2"/>
                  <c:y val="-8.8087087161774641E-17"/>
                </c:manualLayout>
              </c:layout>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5B7D-4F3E-9B1E-1CD91111F982}"/>
                </c:ext>
                <c:ext xmlns:c15="http://schemas.microsoft.com/office/drawing/2012/chart" uri="{CE6537A1-D6FC-4f65-9D91-7224C49458BB}">
                  <c15:layout>
                    <c:manualLayout>
                      <c:w val="5.3055850402533494E-2"/>
                      <c:h val="7.2000202785500983E-2"/>
                    </c:manualLayout>
                  </c15:layout>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Regionale!$O$65:$T$65</c:f>
              <c:strCache>
                <c:ptCount val="6"/>
                <c:pt idx="0">
                  <c:v>18/25</c:v>
                </c:pt>
                <c:pt idx="1">
                  <c:v>26/35</c:v>
                </c:pt>
                <c:pt idx="2">
                  <c:v>36/45</c:v>
                </c:pt>
                <c:pt idx="3">
                  <c:v>46/55</c:v>
                </c:pt>
                <c:pt idx="4">
                  <c:v>56/65</c:v>
                </c:pt>
                <c:pt idx="5">
                  <c:v>over 66</c:v>
                </c:pt>
              </c:strCache>
            </c:strRef>
          </c:cat>
          <c:val>
            <c:numRef>
              <c:f>Regionale!$O$67:$T$67</c:f>
              <c:numCache>
                <c:formatCode>General</c:formatCode>
                <c:ptCount val="6"/>
                <c:pt idx="0">
                  <c:v>1376</c:v>
                </c:pt>
                <c:pt idx="1">
                  <c:v>2705</c:v>
                </c:pt>
                <c:pt idx="2">
                  <c:v>1865</c:v>
                </c:pt>
                <c:pt idx="3">
                  <c:v>1481</c:v>
                </c:pt>
                <c:pt idx="4">
                  <c:v>956</c:v>
                </c:pt>
                <c:pt idx="5">
                  <c:v>91</c:v>
                </c:pt>
              </c:numCache>
            </c:numRef>
          </c:val>
          <c:extLst xmlns:c16r2="http://schemas.microsoft.com/office/drawing/2015/06/chart">
            <c:ext xmlns:c16="http://schemas.microsoft.com/office/drawing/2014/chart" uri="{C3380CC4-5D6E-409C-BE32-E72D297353CC}">
              <c16:uniqueId val="{00000007-5B7D-4F3E-9B1E-1CD91111F982}"/>
            </c:ext>
          </c:extLst>
        </c:ser>
        <c:dLbls>
          <c:showLegendKey val="0"/>
          <c:showVal val="0"/>
          <c:showCatName val="0"/>
          <c:showSerName val="0"/>
          <c:showPercent val="0"/>
          <c:showBubbleSize val="0"/>
        </c:dLbls>
        <c:gapWidth val="150"/>
        <c:shape val="box"/>
        <c:axId val="414590928"/>
        <c:axId val="414586224"/>
        <c:axId val="0"/>
      </c:bar3DChart>
      <c:catAx>
        <c:axId val="41459092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it-IT"/>
          </a:p>
        </c:txPr>
        <c:crossAx val="414586224"/>
        <c:crosses val="autoZero"/>
        <c:auto val="1"/>
        <c:lblAlgn val="ctr"/>
        <c:lblOffset val="100"/>
        <c:noMultiLvlLbl val="0"/>
      </c:catAx>
      <c:valAx>
        <c:axId val="4145862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it-IT"/>
          </a:p>
        </c:txPr>
        <c:crossAx val="414590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a:pPr>
      <a:endParaRPr lang="it-IT"/>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drawing1.xml><?xml version="1.0" encoding="utf-8"?>
<c:userShapes xmlns:c="http://schemas.openxmlformats.org/drawingml/2006/chart">
  <cdr:relSizeAnchor xmlns:cdr="http://schemas.openxmlformats.org/drawingml/2006/chartDrawing">
    <cdr:from>
      <cdr:x>0.10023</cdr:x>
      <cdr:y>0.2092</cdr:y>
    </cdr:from>
    <cdr:to>
      <cdr:x>0.52261</cdr:x>
      <cdr:y>0.88586</cdr:y>
    </cdr:to>
    <cdr:sp macro="" textlink="">
      <cdr:nvSpPr>
        <cdr:cNvPr id="2" name="Rettangolo 1">
          <a:extLst xmlns:a="http://schemas.openxmlformats.org/drawingml/2006/main">
            <a:ext uri="{FF2B5EF4-FFF2-40B4-BE49-F238E27FC236}">
              <a16:creationId xmlns:a16="http://schemas.microsoft.com/office/drawing/2014/main" xmlns="" id="{4A4D8C6D-2859-5851-1A33-BDDFD442FA1D}"/>
            </a:ext>
          </a:extLst>
        </cdr:cNvPr>
        <cdr:cNvSpPr/>
      </cdr:nvSpPr>
      <cdr:spPr>
        <a:xfrm xmlns:a="http://schemas.openxmlformats.org/drawingml/2006/main">
          <a:off x="1066597" y="1287297"/>
          <a:ext cx="4494755" cy="4163764"/>
        </a:xfrm>
        <a:prstGeom xmlns:a="http://schemas.openxmlformats.org/drawingml/2006/main" prst="rect">
          <a:avLst/>
        </a:prstGeom>
        <a:noFill xmlns:a="http://schemas.openxmlformats.org/drawingml/2006/main"/>
        <a:ln xmlns:a="http://schemas.openxmlformats.org/drawingml/2006/main">
          <a:solidFill>
            <a:schemeClr val="accent2">
              <a:lumMod val="75000"/>
            </a:schemeClr>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it-IT" kern="1200"/>
        </a:p>
      </cdr:txBody>
    </cdr:sp>
  </cdr:relSizeAnchor>
  <cdr:relSizeAnchor xmlns:cdr="http://schemas.openxmlformats.org/drawingml/2006/chartDrawing">
    <cdr:from>
      <cdr:x>0.2634</cdr:x>
      <cdr:y>0.11372</cdr:y>
    </cdr:from>
    <cdr:to>
      <cdr:x>0.40606</cdr:x>
      <cdr:y>0.21267</cdr:y>
    </cdr:to>
    <cdr:sp macro="" textlink="">
      <cdr:nvSpPr>
        <cdr:cNvPr id="3" name="CasellaDiTesto 2">
          <a:extLst xmlns:a="http://schemas.openxmlformats.org/drawingml/2006/main">
            <a:ext uri="{FF2B5EF4-FFF2-40B4-BE49-F238E27FC236}">
              <a16:creationId xmlns:a16="http://schemas.microsoft.com/office/drawing/2014/main" xmlns="" id="{17A75ED8-B516-6ABE-FE75-2DA023B1433E}"/>
            </a:ext>
          </a:extLst>
        </cdr:cNvPr>
        <cdr:cNvSpPr txBox="1"/>
      </cdr:nvSpPr>
      <cdr:spPr>
        <a:xfrm xmlns:a="http://schemas.openxmlformats.org/drawingml/2006/main">
          <a:off x="1345409" y="311944"/>
          <a:ext cx="728662" cy="27146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it-IT" sz="1100" kern="1200"/>
            <a:t>Trentino</a:t>
          </a:r>
        </a:p>
      </cdr:txBody>
    </cdr:sp>
  </cdr:relSizeAnchor>
  <cdr:relSizeAnchor xmlns:cdr="http://schemas.openxmlformats.org/drawingml/2006/chartDrawing">
    <cdr:from>
      <cdr:x>0.52428</cdr:x>
      <cdr:y>0.20775</cdr:y>
    </cdr:from>
    <cdr:to>
      <cdr:x>0.96193</cdr:x>
      <cdr:y>0.88658</cdr:y>
    </cdr:to>
    <cdr:sp macro="" textlink="">
      <cdr:nvSpPr>
        <cdr:cNvPr id="4" name="Rettangolo 3">
          <a:extLst xmlns:a="http://schemas.openxmlformats.org/drawingml/2006/main">
            <a:ext uri="{FF2B5EF4-FFF2-40B4-BE49-F238E27FC236}">
              <a16:creationId xmlns:a16="http://schemas.microsoft.com/office/drawing/2014/main" xmlns="" id="{F320C8C5-A1B5-0922-833D-187B987D4FD9}"/>
            </a:ext>
          </a:extLst>
        </cdr:cNvPr>
        <cdr:cNvSpPr/>
      </cdr:nvSpPr>
      <cdr:spPr>
        <a:xfrm xmlns:a="http://schemas.openxmlformats.org/drawingml/2006/main">
          <a:off x="5579165" y="1278374"/>
          <a:ext cx="4657209" cy="4177104"/>
        </a:xfrm>
        <a:prstGeom xmlns:a="http://schemas.openxmlformats.org/drawingml/2006/main" prst="rect">
          <a:avLst/>
        </a:prstGeom>
        <a:noFill xmlns:a="http://schemas.openxmlformats.org/drawingml/2006/main"/>
        <a:ln xmlns:a="http://schemas.openxmlformats.org/drawingml/2006/main">
          <a:solidFill>
            <a:srgbClr val="00B05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it-IT" kern="1200"/>
        </a:p>
      </cdr:txBody>
    </cdr:sp>
  </cdr:relSizeAnchor>
  <cdr:relSizeAnchor xmlns:cdr="http://schemas.openxmlformats.org/drawingml/2006/chartDrawing">
    <cdr:from>
      <cdr:x>0.66729</cdr:x>
      <cdr:y>0.11053</cdr:y>
    </cdr:from>
    <cdr:to>
      <cdr:x>0.80995</cdr:x>
      <cdr:y>0.20949</cdr:y>
    </cdr:to>
    <cdr:sp macro="" textlink="">
      <cdr:nvSpPr>
        <cdr:cNvPr id="5" name="CasellaDiTesto 1">
          <a:extLst xmlns:a="http://schemas.openxmlformats.org/drawingml/2006/main">
            <a:ext uri="{FF2B5EF4-FFF2-40B4-BE49-F238E27FC236}">
              <a16:creationId xmlns:a16="http://schemas.microsoft.com/office/drawing/2014/main" xmlns="" id="{6A74E45F-1403-E898-C3FD-CF5F3DEB5F51}"/>
            </a:ext>
          </a:extLst>
        </cdr:cNvPr>
        <cdr:cNvSpPr txBox="1"/>
      </cdr:nvSpPr>
      <cdr:spPr>
        <a:xfrm xmlns:a="http://schemas.openxmlformats.org/drawingml/2006/main">
          <a:off x="3408362" y="303213"/>
          <a:ext cx="728662" cy="27146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it-IT" sz="1100" kern="1200"/>
            <a:t>Italia</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A175A1-8A16-4E69-8E39-9CBAEF8DD2E2}" type="datetimeFigureOut">
              <a:rPr lang="it-IT" smtClean="0"/>
              <a:t>08/04/2026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B5A9EF-D662-4560-8BC7-50EB5DFF5FC2}" type="slidenum">
              <a:rPr lang="it-IT" smtClean="0"/>
              <a:t>‹N›</a:t>
            </a:fld>
            <a:endParaRPr lang="it-IT"/>
          </a:p>
        </p:txBody>
      </p:sp>
    </p:spTree>
    <p:extLst>
      <p:ext uri="{BB962C8B-B14F-4D97-AF65-F5344CB8AC3E}">
        <p14:creationId xmlns:p14="http://schemas.microsoft.com/office/powerpoint/2010/main" val="4191784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Entrata inaspettata su spese 2022 di natura eccezionale derivanti dal riconoscimento dei contributi pro anno 2022 alle associazioni di volontariato operanti nell’ambito dell’attività trasfusionale ai sensi dell’art. 39bis del decreto legge n. 50/2022 e successivo decreto attuativo del Ministero della salute del 19 gennaio 2023.</a:t>
            </a:r>
          </a:p>
        </p:txBody>
      </p:sp>
      <p:sp>
        <p:nvSpPr>
          <p:cNvPr id="4" name="Segnaposto numero diapositiva 3"/>
          <p:cNvSpPr>
            <a:spLocks noGrp="1"/>
          </p:cNvSpPr>
          <p:nvPr>
            <p:ph type="sldNum" sz="quarter" idx="5"/>
          </p:nvPr>
        </p:nvSpPr>
        <p:spPr/>
        <p:txBody>
          <a:bodyPr/>
          <a:lstStyle/>
          <a:p>
            <a:fld id="{66B5A9EF-D662-4560-8BC7-50EB5DFF5FC2}" type="slidenum">
              <a:rPr lang="it-IT" smtClean="0"/>
              <a:t>28</a:t>
            </a:fld>
            <a:endParaRPr lang="it-IT"/>
          </a:p>
        </p:txBody>
      </p:sp>
    </p:spTree>
    <p:extLst>
      <p:ext uri="{BB962C8B-B14F-4D97-AF65-F5344CB8AC3E}">
        <p14:creationId xmlns:p14="http://schemas.microsoft.com/office/powerpoint/2010/main" val="3678158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FE39D69-A554-FB79-A895-B32C73A86B4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xmlns="" id="{D05FA624-A83C-59F5-1EED-EED686ADFCE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xmlns="" id="{84581E65-8ADF-F52A-7D43-D1C7295A377C}"/>
              </a:ext>
            </a:extLst>
          </p:cNvPr>
          <p:cNvSpPr>
            <a:spLocks noGrp="1"/>
          </p:cNvSpPr>
          <p:nvPr>
            <p:ph type="body" idx="1"/>
          </p:nvPr>
        </p:nvSpPr>
        <p:spPr/>
        <p:txBody>
          <a:bodyPr/>
          <a:lstStyle/>
          <a:p>
            <a:endParaRPr lang="it-IT" b="0" dirty="0"/>
          </a:p>
        </p:txBody>
      </p:sp>
      <p:sp>
        <p:nvSpPr>
          <p:cNvPr id="4" name="Segnaposto numero diapositiva 3">
            <a:extLst>
              <a:ext uri="{FF2B5EF4-FFF2-40B4-BE49-F238E27FC236}">
                <a16:creationId xmlns:a16="http://schemas.microsoft.com/office/drawing/2014/main" xmlns="" id="{0EF80CD3-13C6-A5E9-73D6-FDD17A4A4219}"/>
              </a:ext>
            </a:extLst>
          </p:cNvPr>
          <p:cNvSpPr>
            <a:spLocks noGrp="1"/>
          </p:cNvSpPr>
          <p:nvPr>
            <p:ph type="sldNum" sz="quarter" idx="5"/>
          </p:nvPr>
        </p:nvSpPr>
        <p:spPr/>
        <p:txBody>
          <a:bodyPr/>
          <a:lstStyle/>
          <a:p>
            <a:fld id="{732640CB-331B-4DDD-8C7E-08840FC9B989}" type="slidenum">
              <a:rPr lang="it-IT" smtClean="0"/>
              <a:t>37</a:t>
            </a:fld>
            <a:endParaRPr lang="it-IT"/>
          </a:p>
        </p:txBody>
      </p:sp>
    </p:spTree>
    <p:extLst>
      <p:ext uri="{BB962C8B-B14F-4D97-AF65-F5344CB8AC3E}">
        <p14:creationId xmlns:p14="http://schemas.microsoft.com/office/powerpoint/2010/main" val="416433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3430D95-4A4E-6020-2344-51F3D0C9ABB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xmlns="" id="{3ED056AB-F57B-FEE6-D3BA-C2F9AEEDC50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xmlns="" id="{FECF4CA8-108B-15E7-8A52-69E17FAE9DDD}"/>
              </a:ext>
            </a:extLst>
          </p:cNvPr>
          <p:cNvSpPr>
            <a:spLocks noGrp="1"/>
          </p:cNvSpPr>
          <p:nvPr>
            <p:ph type="body" idx="1"/>
          </p:nvPr>
        </p:nvSpPr>
        <p:spPr/>
        <p:txBody>
          <a:bodyPr/>
          <a:lstStyle/>
          <a:p>
            <a:r>
              <a:rPr lang="it-IT" sz="1200" b="0" i="0" u="none" strike="noStrike" kern="1200" baseline="0" dirty="0">
                <a:solidFill>
                  <a:schemeClr val="tx1"/>
                </a:solidFill>
                <a:latin typeface="+mn-lt"/>
                <a:ea typeface="+mn-ea"/>
                <a:cs typeface="+mn-cs"/>
              </a:rPr>
              <a:t>Affitto sede Rovereto 443 </a:t>
            </a:r>
          </a:p>
          <a:p>
            <a:r>
              <a:rPr lang="it-IT" sz="1200" b="0" i="0" u="none" strike="noStrike" kern="1200" baseline="0" dirty="0">
                <a:solidFill>
                  <a:schemeClr val="tx1"/>
                </a:solidFill>
                <a:latin typeface="+mn-lt"/>
                <a:ea typeface="+mn-ea"/>
                <a:cs typeface="+mn-cs"/>
              </a:rPr>
              <a:t>Affitto e spese condominiali sede Trento, </a:t>
            </a:r>
            <a:r>
              <a:rPr lang="it-IT" sz="1200" b="0" i="0" u="none" strike="noStrike" kern="1200" baseline="0" dirty="0" err="1">
                <a:solidFill>
                  <a:schemeClr val="tx1"/>
                </a:solidFill>
                <a:latin typeface="+mn-lt"/>
                <a:ea typeface="+mn-ea"/>
                <a:cs typeface="+mn-cs"/>
              </a:rPr>
              <a:t>int</a:t>
            </a:r>
            <a:r>
              <a:rPr lang="it-IT" sz="1200" b="0" i="0" u="none" strike="noStrike" kern="1200" baseline="0" dirty="0">
                <a:solidFill>
                  <a:schemeClr val="tx1"/>
                </a:solidFill>
                <a:latin typeface="+mn-lt"/>
                <a:ea typeface="+mn-ea"/>
                <a:cs typeface="+mn-cs"/>
              </a:rPr>
              <a:t> C 3.946 </a:t>
            </a:r>
          </a:p>
          <a:p>
            <a:r>
              <a:rPr lang="it-IT" sz="1200" b="0" i="0" u="none" strike="noStrike" kern="1200" baseline="0" dirty="0">
                <a:solidFill>
                  <a:schemeClr val="tx1"/>
                </a:solidFill>
                <a:latin typeface="+mn-lt"/>
                <a:ea typeface="+mn-ea"/>
                <a:cs typeface="+mn-cs"/>
              </a:rPr>
              <a:t>Affitto e spese condominiali sede Trento, </a:t>
            </a:r>
            <a:r>
              <a:rPr lang="it-IT" sz="1200" b="0" i="0" u="none" strike="noStrike" kern="1200" baseline="0" dirty="0" err="1">
                <a:solidFill>
                  <a:schemeClr val="tx1"/>
                </a:solidFill>
                <a:latin typeface="+mn-lt"/>
                <a:ea typeface="+mn-ea"/>
                <a:cs typeface="+mn-cs"/>
              </a:rPr>
              <a:t>int</a:t>
            </a:r>
            <a:r>
              <a:rPr lang="it-IT" sz="1200" b="0" i="0" u="none" strike="noStrike" kern="1200" baseline="0" dirty="0">
                <a:solidFill>
                  <a:schemeClr val="tx1"/>
                </a:solidFill>
                <a:latin typeface="+mn-lt"/>
                <a:ea typeface="+mn-ea"/>
                <a:cs typeface="+mn-cs"/>
              </a:rPr>
              <a:t> D 3.062 	</a:t>
            </a:r>
          </a:p>
          <a:p>
            <a:r>
              <a:rPr lang="it-IT" sz="1200" b="0" i="0" u="none" strike="noStrike" kern="1200" baseline="0" dirty="0">
                <a:solidFill>
                  <a:schemeClr val="tx1"/>
                </a:solidFill>
                <a:latin typeface="+mn-lt"/>
                <a:ea typeface="+mn-ea"/>
                <a:cs typeface="+mn-cs"/>
              </a:rPr>
              <a:t>Locazioni posto auto sede Trento 2.050 </a:t>
            </a:r>
          </a:p>
          <a:p>
            <a:r>
              <a:rPr lang="it-IT" sz="1200" b="0" i="0" u="none" strike="noStrike" kern="1200" baseline="0" dirty="0">
                <a:solidFill>
                  <a:schemeClr val="tx1"/>
                </a:solidFill>
                <a:latin typeface="+mn-lt"/>
                <a:ea typeface="+mn-ea"/>
                <a:cs typeface="+mn-cs"/>
              </a:rPr>
              <a:t>Noleggio Router e telefonia 781 </a:t>
            </a:r>
          </a:p>
          <a:p>
            <a:r>
              <a:rPr lang="it-IT" sz="1200" b="0" i="0" u="none" strike="noStrike" kern="1200" baseline="0" dirty="0">
                <a:solidFill>
                  <a:schemeClr val="tx1"/>
                </a:solidFill>
                <a:latin typeface="+mn-lt"/>
                <a:ea typeface="+mn-ea"/>
                <a:cs typeface="+mn-cs"/>
              </a:rPr>
              <a:t>Licenza SIAN 860 	</a:t>
            </a:r>
          </a:p>
          <a:p>
            <a:r>
              <a:rPr lang="it-IT" sz="1200" b="0" i="0" u="none" strike="noStrike" kern="1200" baseline="0" dirty="0">
                <a:solidFill>
                  <a:schemeClr val="tx1"/>
                </a:solidFill>
                <a:latin typeface="+mn-lt"/>
                <a:ea typeface="+mn-ea"/>
                <a:cs typeface="+mn-cs"/>
              </a:rPr>
              <a:t>Licenza </a:t>
            </a:r>
            <a:r>
              <a:rPr lang="it-IT" sz="1200" b="0" i="0" u="none" strike="noStrike" kern="1200" baseline="0" dirty="0" err="1">
                <a:solidFill>
                  <a:schemeClr val="tx1"/>
                </a:solidFill>
                <a:latin typeface="+mn-lt"/>
                <a:ea typeface="+mn-ea"/>
                <a:cs typeface="+mn-cs"/>
              </a:rPr>
              <a:t>AVISnet</a:t>
            </a:r>
            <a:r>
              <a:rPr lang="it-IT" sz="1200" b="0" i="0" u="none" strike="noStrike" kern="1200" baseline="0" dirty="0">
                <a:solidFill>
                  <a:schemeClr val="tx1"/>
                </a:solidFill>
                <a:latin typeface="+mn-lt"/>
                <a:ea typeface="+mn-ea"/>
                <a:cs typeface="+mn-cs"/>
              </a:rPr>
              <a:t> 3.073</a:t>
            </a:r>
          </a:p>
          <a:p>
            <a:r>
              <a:rPr lang="it-IT" sz="1200" b="0" i="0" u="none" strike="noStrike" kern="1200" baseline="0" dirty="0">
                <a:solidFill>
                  <a:schemeClr val="tx1"/>
                </a:solidFill>
                <a:latin typeface="+mn-lt"/>
                <a:ea typeface="+mn-ea"/>
                <a:cs typeface="+mn-cs"/>
              </a:rPr>
              <a:t>Licenza </a:t>
            </a:r>
            <a:r>
              <a:rPr lang="it-IT" sz="1200" b="0" i="0" u="none" strike="noStrike" kern="1200" baseline="0" dirty="0" err="1">
                <a:solidFill>
                  <a:schemeClr val="tx1"/>
                </a:solidFill>
                <a:latin typeface="+mn-lt"/>
                <a:ea typeface="+mn-ea"/>
                <a:cs typeface="+mn-cs"/>
              </a:rPr>
              <a:t>Wildix</a:t>
            </a:r>
            <a:r>
              <a:rPr lang="it-IT" sz="1200" b="0" i="0" u="none" strike="noStrike" kern="1200" baseline="0" dirty="0">
                <a:solidFill>
                  <a:schemeClr val="tx1"/>
                </a:solidFill>
                <a:latin typeface="+mn-lt"/>
                <a:ea typeface="+mn-ea"/>
                <a:cs typeface="+mn-cs"/>
              </a:rPr>
              <a:t>  2.894</a:t>
            </a:r>
          </a:p>
          <a:p>
            <a:r>
              <a:rPr lang="it-IT" sz="1200" b="0" i="0" u="none" strike="noStrike" kern="1200" baseline="0" dirty="0">
                <a:solidFill>
                  <a:schemeClr val="tx1"/>
                </a:solidFill>
                <a:latin typeface="+mn-lt"/>
                <a:ea typeface="+mn-ea"/>
                <a:cs typeface="+mn-cs"/>
              </a:rPr>
              <a:t>Licenza </a:t>
            </a:r>
            <a:r>
              <a:rPr lang="it-IT" sz="1200" b="0" i="0" u="none" strike="noStrike" kern="1200" baseline="0" dirty="0" err="1">
                <a:solidFill>
                  <a:schemeClr val="tx1"/>
                </a:solidFill>
                <a:latin typeface="+mn-lt"/>
                <a:ea typeface="+mn-ea"/>
                <a:cs typeface="+mn-cs"/>
              </a:rPr>
              <a:t>Microsft</a:t>
            </a:r>
            <a:r>
              <a:rPr lang="it-IT" sz="1200" b="0" i="0" u="none" strike="noStrike" kern="1200" baseline="0" dirty="0">
                <a:solidFill>
                  <a:schemeClr val="tx1"/>
                </a:solidFill>
                <a:latin typeface="+mn-lt"/>
                <a:ea typeface="+mn-ea"/>
                <a:cs typeface="+mn-cs"/>
              </a:rPr>
              <a:t> Office 319 </a:t>
            </a:r>
          </a:p>
          <a:p>
            <a:r>
              <a:rPr lang="it-IT" sz="1200" b="0" i="0" u="none" strike="noStrike" kern="1200" baseline="0" dirty="0" err="1">
                <a:solidFill>
                  <a:schemeClr val="tx1"/>
                </a:solidFill>
                <a:latin typeface="+mn-lt"/>
                <a:ea typeface="+mn-ea"/>
                <a:cs typeface="+mn-cs"/>
              </a:rPr>
              <a:t>S.Passive</a:t>
            </a:r>
            <a:r>
              <a:rPr lang="it-IT" sz="1200" b="0" i="0" u="none" strike="noStrike" kern="1200" baseline="0" dirty="0">
                <a:solidFill>
                  <a:schemeClr val="tx1"/>
                </a:solidFill>
                <a:latin typeface="+mn-lt"/>
                <a:ea typeface="+mn-ea"/>
                <a:cs typeface="+mn-cs"/>
              </a:rPr>
              <a:t>: adempimenti paghe - III trim 2024 1369+  energia elettrica dicembre 198,92</a:t>
            </a:r>
            <a:endParaRPr lang="it-IT" b="0" dirty="0"/>
          </a:p>
        </p:txBody>
      </p:sp>
      <p:sp>
        <p:nvSpPr>
          <p:cNvPr id="4" name="Segnaposto numero diapositiva 3">
            <a:extLst>
              <a:ext uri="{FF2B5EF4-FFF2-40B4-BE49-F238E27FC236}">
                <a16:creationId xmlns:a16="http://schemas.microsoft.com/office/drawing/2014/main" xmlns="" id="{58B6EEDF-BD48-E851-45A5-0B09598597E4}"/>
              </a:ext>
            </a:extLst>
          </p:cNvPr>
          <p:cNvSpPr>
            <a:spLocks noGrp="1"/>
          </p:cNvSpPr>
          <p:nvPr>
            <p:ph type="sldNum" sz="quarter" idx="5"/>
          </p:nvPr>
        </p:nvSpPr>
        <p:spPr/>
        <p:txBody>
          <a:bodyPr/>
          <a:lstStyle/>
          <a:p>
            <a:fld id="{732640CB-331B-4DDD-8C7E-08840FC9B989}" type="slidenum">
              <a:rPr lang="it-IT" smtClean="0"/>
              <a:t>38</a:t>
            </a:fld>
            <a:endParaRPr lang="it-IT"/>
          </a:p>
        </p:txBody>
      </p:sp>
    </p:spTree>
    <p:extLst>
      <p:ext uri="{BB962C8B-B14F-4D97-AF65-F5344CB8AC3E}">
        <p14:creationId xmlns:p14="http://schemas.microsoft.com/office/powerpoint/2010/main" val="2368428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E06CAC2-C3DD-36F9-995F-16741690BE3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xmlns="" id="{09D5CB06-B5C1-211E-B2F0-5469D0D5373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xmlns="" id="{29A60D5F-B88F-11EB-77B8-970D90816C3C}"/>
              </a:ext>
            </a:extLst>
          </p:cNvPr>
          <p:cNvSpPr>
            <a:spLocks noGrp="1"/>
          </p:cNvSpPr>
          <p:nvPr>
            <p:ph type="body" idx="1"/>
          </p:nvPr>
        </p:nvSpPr>
        <p:spPr/>
        <p:txBody>
          <a:bodyPr/>
          <a:lstStyle/>
          <a:p>
            <a:r>
              <a:rPr lang="it-IT" dirty="0"/>
              <a:t>È in ogni caso vietata la distribuzione, anche indiretta, di utili ed avanzi di gestione, fondi e riserve comunque denominate a fondatori, associati, lavoratori e collaboratori, amministratori ed altri componenti degli organi sociali e nei casi espressamente previsti dall’art. 8, commi 2 e 3, del D. Lgs. 117/2017</a:t>
            </a:r>
          </a:p>
          <a:p>
            <a:r>
              <a:rPr lang="it-IT" dirty="0"/>
              <a:t>OIC 35 - ETS</a:t>
            </a:r>
          </a:p>
          <a:p>
            <a:r>
              <a:rPr lang="it-IT" dirty="0"/>
              <a:t>Riserve vincolate e debiti per erogazioni liberali condizionate</a:t>
            </a:r>
          </a:p>
          <a:p>
            <a:r>
              <a:rPr lang="it-IT" dirty="0"/>
              <a:t>18. Qualora l’organo amministrativo dell’ente decida di vincolare le risorse ricevute a progetti specifici l’ente rileva l’accantonamento nella voce aggiunta in base a quanto disposto dal decreto ministeriale nel rendiconto gestionale A9) “Accantonamento a riserva vincolata per decisione degli organi istituzionali” (oppure E8) “Accantonamento a riserva vincolata per decisione degli organi istituzionali” quando le somme sono destinate alla copertura delle spese di supporto generale future) in contropartita alla voce di Patrimonio Netto Vincolato AII 2) “Riserva vincolata per decisione degli organi istituzionali”.</a:t>
            </a:r>
          </a:p>
        </p:txBody>
      </p:sp>
      <p:sp>
        <p:nvSpPr>
          <p:cNvPr id="4" name="Segnaposto numero diapositiva 3">
            <a:extLst>
              <a:ext uri="{FF2B5EF4-FFF2-40B4-BE49-F238E27FC236}">
                <a16:creationId xmlns:a16="http://schemas.microsoft.com/office/drawing/2014/main" xmlns="" id="{C74EE74A-A09D-5265-101C-C331A976F91E}"/>
              </a:ext>
            </a:extLst>
          </p:cNvPr>
          <p:cNvSpPr>
            <a:spLocks noGrp="1"/>
          </p:cNvSpPr>
          <p:nvPr>
            <p:ph type="sldNum" sz="quarter" idx="5"/>
          </p:nvPr>
        </p:nvSpPr>
        <p:spPr/>
        <p:txBody>
          <a:bodyPr/>
          <a:lstStyle/>
          <a:p>
            <a:fld id="{66B5A9EF-D662-4560-8BC7-50EB5DFF5FC2}" type="slidenum">
              <a:rPr lang="it-IT" smtClean="0"/>
              <a:t>39</a:t>
            </a:fld>
            <a:endParaRPr lang="it-IT"/>
          </a:p>
        </p:txBody>
      </p:sp>
    </p:spTree>
    <p:extLst>
      <p:ext uri="{BB962C8B-B14F-4D97-AF65-F5344CB8AC3E}">
        <p14:creationId xmlns:p14="http://schemas.microsoft.com/office/powerpoint/2010/main" val="1615111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Immob</a:t>
            </a:r>
            <a:r>
              <a:rPr lang="it-IT" dirty="0"/>
              <a:t>. Materiali: MULTIFUNZIONE A3 HP COLORE Ft 1109/Q 17/02/25 3.004,27 </a:t>
            </a:r>
          </a:p>
          <a:p>
            <a:r>
              <a:rPr lang="it-IT" dirty="0"/>
              <a:t>Crediti 1 ) utenti </a:t>
            </a:r>
            <a:r>
              <a:rPr lang="it-IT" dirty="0">
                <a:sym typeface="Wingdings" panose="05000000000000000000" pitchFamily="2" charset="2"/>
              </a:rPr>
              <a:t> ristorno da assicurazione incassato nel 2026</a:t>
            </a: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3 crediti verso enti pubblici: novembre incassato in dicembre 2025 (nel 2024 era stato incassato a gennaio 2025) per euro 73.005 + </a:t>
            </a:r>
            <a:r>
              <a:rPr lang="it-IT" sz="1200" dirty="0">
                <a:solidFill>
                  <a:srgbClr val="0070C0"/>
                </a:solidFill>
                <a:latin typeface="Aptos" panose="020B0004020202020204" pitchFamily="34" charset="0"/>
              </a:rPr>
              <a:t>Contributo straordinario Del. G.P. n. 1481/2024 </a:t>
            </a:r>
            <a:r>
              <a:rPr lang="it-IT" sz="1200" dirty="0">
                <a:solidFill>
                  <a:srgbClr val="0070C0"/>
                </a:solidFill>
                <a:latin typeface="Aptos" panose="020B0004020202020204" pitchFamily="34" charset="0"/>
                <a:sym typeface="Wingdings" panose="05000000000000000000" pitchFamily="2" charset="2"/>
              </a:rPr>
              <a:t> </a:t>
            </a:r>
            <a:r>
              <a:rPr lang="it-IT" sz="1200" dirty="0">
                <a:solidFill>
                  <a:srgbClr val="0070C0"/>
                </a:solidFill>
                <a:latin typeface="Aptos" panose="020B0004020202020204" pitchFamily="34" charset="0"/>
              </a:rPr>
              <a:t>€ 53.768 (incassato nel 2026)</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i="0" u="none" strike="noStrike" kern="1200" baseline="0" dirty="0">
                <a:solidFill>
                  <a:schemeClr val="tx1"/>
                </a:solidFill>
                <a:latin typeface="+mn-lt"/>
                <a:ea typeface="+mn-ea"/>
                <a:cs typeface="+mn-cs"/>
              </a:rPr>
              <a:t>Le attività finanziarie che non costituiscono immobilizzazioni riguardano due certificati di deposito emessi il 30/07/2025 del valore nominale di 30.000 euro ciascuno aventi rispettivamente scadenza 24 mesi (2%) e 36 mesi (2,25%). Obiettivo: valorizzare e accantonare liquidità coprendo il costo di rivalutazione del TFR.</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i="0" u="none" strike="noStrike" kern="1200" baseline="0" dirty="0">
                <a:solidFill>
                  <a:schemeClr val="tx1"/>
                </a:solidFill>
                <a:latin typeface="+mn-lt"/>
                <a:ea typeface="+mn-ea"/>
                <a:cs typeface="+mn-cs"/>
              </a:rPr>
              <a:t>Disponibilità liquide</a:t>
            </a:r>
            <a:r>
              <a:rPr lang="it-IT" sz="1200" b="0" i="0" u="none" strike="noStrike" kern="1200" baseline="0" dirty="0">
                <a:solidFill>
                  <a:schemeClr val="tx1"/>
                </a:solidFill>
                <a:latin typeface="+mn-lt"/>
                <a:ea typeface="+mn-ea"/>
                <a:cs typeface="+mn-cs"/>
                <a:sym typeface="Wingdings" panose="05000000000000000000" pitchFamily="2" charset="2"/>
              </a:rPr>
              <a:t> 1,15% (fino al 1.7.26)</a:t>
            </a:r>
            <a:endParaRPr lang="it-IT" sz="1200" dirty="0">
              <a:solidFill>
                <a:srgbClr val="0070C0"/>
              </a:solidFill>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solidFill>
                  <a:srgbClr val="0070C0"/>
                </a:solidFill>
                <a:latin typeface="Aptos" panose="020B0004020202020204" pitchFamily="34" charset="0"/>
              </a:rPr>
              <a:t>I risconti attivi rappresentano quote di costi pagati nel 2025 ma di competenza nel 2026, la variazione è dovuta  per le assicurazioni pagate a fine 25 di competenza 26 (in parte quelle 25 pagate ad inizio 25)</a:t>
            </a:r>
          </a:p>
          <a:p>
            <a:endParaRPr lang="it-IT" dirty="0"/>
          </a:p>
        </p:txBody>
      </p:sp>
      <p:sp>
        <p:nvSpPr>
          <p:cNvPr id="4" name="Segnaposto numero diapositiva 3"/>
          <p:cNvSpPr>
            <a:spLocks noGrp="1"/>
          </p:cNvSpPr>
          <p:nvPr>
            <p:ph type="sldNum" sz="quarter" idx="5"/>
          </p:nvPr>
        </p:nvSpPr>
        <p:spPr/>
        <p:txBody>
          <a:bodyPr/>
          <a:lstStyle/>
          <a:p>
            <a:fld id="{66B5A9EF-D662-4560-8BC7-50EB5DFF5FC2}" type="slidenum">
              <a:rPr lang="it-IT" smtClean="0"/>
              <a:t>29</a:t>
            </a:fld>
            <a:endParaRPr lang="it-IT"/>
          </a:p>
        </p:txBody>
      </p:sp>
    </p:spTree>
    <p:extLst>
      <p:ext uri="{BB962C8B-B14F-4D97-AF65-F5344CB8AC3E}">
        <p14:creationId xmlns:p14="http://schemas.microsoft.com/office/powerpoint/2010/main" val="72673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DB77C29-9A20-0D2A-0098-B5587E0DCF9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xmlns="" id="{74E9FCAA-FFA9-9C12-7754-A4492BAD808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xmlns="" id="{95B35E7B-F9E0-8E85-EFCC-08C2AAE69125}"/>
              </a:ext>
            </a:extLst>
          </p:cNvPr>
          <p:cNvSpPr>
            <a:spLocks noGrp="1"/>
          </p:cNvSpPr>
          <p:nvPr>
            <p:ph type="body" idx="1"/>
          </p:nvPr>
        </p:nvSpPr>
        <p:spPr/>
        <p:txBody>
          <a:bodyPr/>
          <a:lstStyle/>
          <a:p>
            <a:r>
              <a:rPr lang="it-IT" dirty="0"/>
              <a:t>CALO TFR versamento a fondo pensione TFR arretrato una dipendente</a:t>
            </a:r>
          </a:p>
          <a:p>
            <a:r>
              <a:rPr lang="it-IT" sz="1200" dirty="0">
                <a:sym typeface="Wingdings" panose="05000000000000000000" pitchFamily="2" charset="2"/>
              </a:rPr>
              <a:t>3) Verso associati –&gt; rimborsi spesa di competenza 2025 pagati nel 2026</a:t>
            </a:r>
          </a:p>
          <a:p>
            <a:r>
              <a:rPr lang="it-IT" sz="1200" dirty="0">
                <a:sym typeface="Wingdings" panose="05000000000000000000" pitchFamily="2" charset="2"/>
              </a:rPr>
              <a:t>4) Verso rete </a:t>
            </a:r>
            <a:r>
              <a:rPr lang="it-IT" sz="1200" dirty="0" err="1">
                <a:sym typeface="Wingdings" panose="05000000000000000000" pitchFamily="2" charset="2"/>
              </a:rPr>
              <a:t>assosciativa</a:t>
            </a:r>
            <a:r>
              <a:rPr lang="it-IT" sz="1200" dirty="0">
                <a:sym typeface="Wingdings" panose="05000000000000000000" pitchFamily="2" charset="2"/>
              </a:rPr>
              <a:t>—&gt; inferiore coerentemente con calo contributi a comunali</a:t>
            </a:r>
          </a:p>
          <a:p>
            <a:r>
              <a:rPr lang="it-IT" sz="1200" dirty="0">
                <a:sym typeface="Wingdings" panose="05000000000000000000" pitchFamily="2" charset="2"/>
              </a:rPr>
              <a:t>11) Debiti verso </a:t>
            </a:r>
            <a:r>
              <a:rPr lang="it-IT" sz="1200" dirty="0" err="1">
                <a:sym typeface="Wingdings" panose="05000000000000000000" pitchFamily="2" charset="2"/>
              </a:rPr>
              <a:t>dipendeneti</a:t>
            </a:r>
            <a:r>
              <a:rPr lang="it-IT" sz="1200" dirty="0">
                <a:sym typeface="Wingdings" panose="05000000000000000000" pitchFamily="2" charset="2"/>
              </a:rPr>
              <a:t>: dicembre + ferie + quota A e C arretrati</a:t>
            </a:r>
          </a:p>
          <a:p>
            <a:r>
              <a:rPr lang="it-IT" sz="1200" dirty="0">
                <a:sym typeface="Wingdings" panose="05000000000000000000" pitchFamily="2" charset="2"/>
              </a:rPr>
              <a:t>12) Altri debiti  fondi pensione</a:t>
            </a:r>
            <a:endParaRPr lang="it-IT" dirty="0"/>
          </a:p>
        </p:txBody>
      </p:sp>
      <p:sp>
        <p:nvSpPr>
          <p:cNvPr id="4" name="Segnaposto numero diapositiva 3">
            <a:extLst>
              <a:ext uri="{FF2B5EF4-FFF2-40B4-BE49-F238E27FC236}">
                <a16:creationId xmlns:a16="http://schemas.microsoft.com/office/drawing/2014/main" xmlns="" id="{4737209A-92A6-C083-EB2E-80B282C8AF26}"/>
              </a:ext>
            </a:extLst>
          </p:cNvPr>
          <p:cNvSpPr>
            <a:spLocks noGrp="1"/>
          </p:cNvSpPr>
          <p:nvPr>
            <p:ph type="sldNum" sz="quarter" idx="5"/>
          </p:nvPr>
        </p:nvSpPr>
        <p:spPr/>
        <p:txBody>
          <a:bodyPr/>
          <a:lstStyle/>
          <a:p>
            <a:fld id="{66B5A9EF-D662-4560-8BC7-50EB5DFF5FC2}" type="slidenum">
              <a:rPr lang="it-IT" smtClean="0"/>
              <a:t>30</a:t>
            </a:fld>
            <a:endParaRPr lang="it-IT"/>
          </a:p>
        </p:txBody>
      </p:sp>
    </p:spTree>
    <p:extLst>
      <p:ext uri="{BB962C8B-B14F-4D97-AF65-F5344CB8AC3E}">
        <p14:creationId xmlns:p14="http://schemas.microsoft.com/office/powerpoint/2010/main" val="261615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DB7366A-515D-0CE9-8CD9-A69BD6F7D1C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xmlns="" id="{F9CE03D5-EE0A-4FE9-41D7-FF38C999546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xmlns="" id="{0C1822C8-6E76-5F65-C25E-43D41ADDA74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Nel 2023 i ricavi per contratti erano </a:t>
            </a:r>
            <a:r>
              <a:rPr lang="it-IT" sz="1200" b="0" i="0" u="none" strike="noStrike" kern="1200" baseline="0" dirty="0">
                <a:solidFill>
                  <a:schemeClr val="tx1"/>
                </a:solidFill>
                <a:latin typeface="+mn-lt"/>
                <a:ea typeface="+mn-ea"/>
                <a:cs typeface="+mn-cs"/>
              </a:rPr>
              <a:t>886.016 	(importo 2024 particolarmente elevato). Nel 2024 ricavi eccezionali su Centro Banca del Sangue (2-3-4: 25k)</a:t>
            </a:r>
          </a:p>
          <a:p>
            <a:r>
              <a:rPr lang="it-IT" dirty="0"/>
              <a:t>2024 non era sostituita per nove mesi una dipendente (nel 2023 186k+40k attività </a:t>
            </a:r>
            <a:r>
              <a:rPr lang="it-IT" dirty="0" err="1"/>
              <a:t>int.gen</a:t>
            </a:r>
            <a:r>
              <a:rPr lang="it-IT" dirty="0"/>
              <a:t>.) + arretrati 5k</a:t>
            </a:r>
          </a:p>
          <a:p>
            <a:r>
              <a:rPr lang="it-IT" dirty="0"/>
              <a:t>2) Costi per servizi </a:t>
            </a:r>
            <a:r>
              <a:rPr lang="it-IT" dirty="0">
                <a:sym typeface="Wingdings" panose="05000000000000000000" pitchFamily="2" charset="2"/>
              </a:rPr>
              <a:t> -20k medici</a:t>
            </a:r>
            <a:endParaRPr lang="it-IT" dirty="0"/>
          </a:p>
          <a:p>
            <a:r>
              <a:rPr lang="it-IT" sz="1200" b="0" i="0" u="none" strike="noStrike" kern="1200" baseline="0" dirty="0">
                <a:solidFill>
                  <a:schemeClr val="tx1"/>
                </a:solidFill>
                <a:latin typeface="+mn-lt"/>
                <a:ea typeface="+mn-ea"/>
                <a:cs typeface="+mn-cs"/>
              </a:rPr>
              <a:t>7)Oneri diversi di gestione da attività</a:t>
            </a:r>
            <a:r>
              <a:rPr lang="it-IT" sz="1200" b="0" i="0" u="none" strike="noStrike" kern="1200" baseline="0" dirty="0">
                <a:solidFill>
                  <a:schemeClr val="tx1"/>
                </a:solidFill>
                <a:latin typeface="+mn-lt"/>
                <a:ea typeface="+mn-ea"/>
                <a:cs typeface="+mn-cs"/>
                <a:sym typeface="Wingdings" panose="05000000000000000000" pitchFamily="2" charset="2"/>
              </a:rPr>
              <a:t> - 20k per riduzione alle comunali</a:t>
            </a:r>
          </a:p>
          <a:p>
            <a:endParaRPr lang="it-IT" sz="1200" b="0" i="0" u="none" strike="noStrike" kern="1200" baseline="0" dirty="0">
              <a:solidFill>
                <a:schemeClr val="tx1"/>
              </a:solidFill>
              <a:latin typeface="+mn-lt"/>
              <a:ea typeface="+mn-ea"/>
              <a:cs typeface="+mn-cs"/>
              <a:sym typeface="Wingdings" panose="05000000000000000000" pitchFamily="2" charset="2"/>
            </a:endParaRPr>
          </a:p>
          <a:p>
            <a:r>
              <a:rPr lang="it-IT" dirty="0"/>
              <a:t>costo del personale è stato distinto in base alla destinazione funzionale:</a:t>
            </a:r>
          </a:p>
          <a:p>
            <a:r>
              <a:rPr lang="it-IT" dirty="0"/>
              <a:t>− le spese relative al personale addetto alla gestione delle telefonate e prenotazioni per la donazione sono imputate tra i costi dell’attività di interesse generale</a:t>
            </a:r>
          </a:p>
          <a:p>
            <a:r>
              <a:rPr lang="it-IT" dirty="0"/>
              <a:t>− le spese afferenti all’attività amministrativa e alla gestione dei rapporti con le Avis affiliate sono invece collocate nella sezione dedicata al supporto generale</a:t>
            </a:r>
          </a:p>
        </p:txBody>
      </p:sp>
      <p:sp>
        <p:nvSpPr>
          <p:cNvPr id="4" name="Segnaposto numero diapositiva 3">
            <a:extLst>
              <a:ext uri="{FF2B5EF4-FFF2-40B4-BE49-F238E27FC236}">
                <a16:creationId xmlns:a16="http://schemas.microsoft.com/office/drawing/2014/main" xmlns="" id="{6F761E41-4053-6861-DA3B-F109E908BCEC}"/>
              </a:ext>
            </a:extLst>
          </p:cNvPr>
          <p:cNvSpPr>
            <a:spLocks noGrp="1"/>
          </p:cNvSpPr>
          <p:nvPr>
            <p:ph type="sldNum" sz="quarter" idx="5"/>
          </p:nvPr>
        </p:nvSpPr>
        <p:spPr/>
        <p:txBody>
          <a:bodyPr/>
          <a:lstStyle/>
          <a:p>
            <a:fld id="{66B5A9EF-D662-4560-8BC7-50EB5DFF5FC2}" type="slidenum">
              <a:rPr lang="it-IT" smtClean="0"/>
              <a:t>31</a:t>
            </a:fld>
            <a:endParaRPr lang="it-IT"/>
          </a:p>
        </p:txBody>
      </p:sp>
    </p:spTree>
    <p:extLst>
      <p:ext uri="{BB962C8B-B14F-4D97-AF65-F5344CB8AC3E}">
        <p14:creationId xmlns:p14="http://schemas.microsoft.com/office/powerpoint/2010/main" val="1803083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2BBEC7D-D8F6-3AC1-2EF1-A240B740CEE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xmlns="" id="{B0E0C368-1155-9451-2B4B-D0AC0BB1504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xmlns="" id="{3D29B023-534D-2F8F-2D20-CAD248418FBD}"/>
              </a:ext>
            </a:extLst>
          </p:cNvPr>
          <p:cNvSpPr>
            <a:spLocks noGrp="1"/>
          </p:cNvSpPr>
          <p:nvPr>
            <p:ph type="body" idx="1"/>
          </p:nvPr>
        </p:nvSpPr>
        <p:spPr/>
        <p:txBody>
          <a:bodyPr/>
          <a:lstStyle/>
          <a:p>
            <a:r>
              <a:rPr lang="it-IT" dirty="0"/>
              <a:t>RITENUTE A TITOLO IMPOSTA SU INTERESSI ATTIVI</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i="0" dirty="0"/>
              <a:t>2) Costi per servizi </a:t>
            </a:r>
            <a:r>
              <a:rPr lang="it-IT" sz="1200" i="0" dirty="0">
                <a:sym typeface="Wingdings" panose="05000000000000000000" pitchFamily="2" charset="2"/>
              </a:rPr>
              <a:t> </a:t>
            </a:r>
            <a:r>
              <a:rPr lang="it-IT" dirty="0"/>
              <a:t>Spese straordinarie gestione Data </a:t>
            </a:r>
            <a:r>
              <a:rPr lang="it-IT" dirty="0" err="1"/>
              <a:t>Breach</a:t>
            </a:r>
            <a:r>
              <a:rPr lang="it-IT" dirty="0"/>
              <a:t>  € 15.005</a:t>
            </a:r>
          </a:p>
          <a:p>
            <a:endParaRPr lang="it-IT" dirty="0"/>
          </a:p>
        </p:txBody>
      </p:sp>
      <p:sp>
        <p:nvSpPr>
          <p:cNvPr id="4" name="Segnaposto numero diapositiva 3">
            <a:extLst>
              <a:ext uri="{FF2B5EF4-FFF2-40B4-BE49-F238E27FC236}">
                <a16:creationId xmlns:a16="http://schemas.microsoft.com/office/drawing/2014/main" xmlns="" id="{2BDDEBE2-8110-EF76-8F1D-AA3F67433B61}"/>
              </a:ext>
            </a:extLst>
          </p:cNvPr>
          <p:cNvSpPr>
            <a:spLocks noGrp="1"/>
          </p:cNvSpPr>
          <p:nvPr>
            <p:ph type="sldNum" sz="quarter" idx="5"/>
          </p:nvPr>
        </p:nvSpPr>
        <p:spPr/>
        <p:txBody>
          <a:bodyPr/>
          <a:lstStyle/>
          <a:p>
            <a:fld id="{66B5A9EF-D662-4560-8BC7-50EB5DFF5FC2}" type="slidenum">
              <a:rPr lang="it-IT" smtClean="0"/>
              <a:t>32</a:t>
            </a:fld>
            <a:endParaRPr lang="it-IT"/>
          </a:p>
        </p:txBody>
      </p:sp>
    </p:spTree>
    <p:extLst>
      <p:ext uri="{BB962C8B-B14F-4D97-AF65-F5344CB8AC3E}">
        <p14:creationId xmlns:p14="http://schemas.microsoft.com/office/powerpoint/2010/main" val="1238796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b="0" dirty="0"/>
          </a:p>
          <a:p>
            <a:endParaRPr lang="it-IT" b="0" dirty="0"/>
          </a:p>
        </p:txBody>
      </p:sp>
      <p:sp>
        <p:nvSpPr>
          <p:cNvPr id="4" name="Segnaposto numero diapositiva 3"/>
          <p:cNvSpPr>
            <a:spLocks noGrp="1"/>
          </p:cNvSpPr>
          <p:nvPr>
            <p:ph type="sldNum" sz="quarter" idx="5"/>
          </p:nvPr>
        </p:nvSpPr>
        <p:spPr/>
        <p:txBody>
          <a:bodyPr/>
          <a:lstStyle/>
          <a:p>
            <a:fld id="{732640CB-331B-4DDD-8C7E-08840FC9B989}" type="slidenum">
              <a:rPr lang="it-IT" smtClean="0"/>
              <a:t>33</a:t>
            </a:fld>
            <a:endParaRPr lang="it-IT"/>
          </a:p>
        </p:txBody>
      </p:sp>
    </p:spTree>
    <p:extLst>
      <p:ext uri="{BB962C8B-B14F-4D97-AF65-F5344CB8AC3E}">
        <p14:creationId xmlns:p14="http://schemas.microsoft.com/office/powerpoint/2010/main" val="2139092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0ABF4FA-8B46-6F64-02BA-ED3CA8B8132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xmlns="" id="{F9DE455E-E422-99DC-26FE-269BBF0A516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xmlns="" id="{BE86D1D1-CD71-BFE1-868B-4490937E1867}"/>
              </a:ext>
            </a:extLst>
          </p:cNvPr>
          <p:cNvSpPr>
            <a:spLocks noGrp="1"/>
          </p:cNvSpPr>
          <p:nvPr>
            <p:ph type="body" idx="1"/>
          </p:nvPr>
        </p:nvSpPr>
        <p:spPr/>
        <p:txBody>
          <a:bodyPr/>
          <a:lstStyle/>
          <a:p>
            <a:endParaRPr lang="it-IT" b="0" dirty="0"/>
          </a:p>
          <a:p>
            <a:r>
              <a:rPr lang="it-IT" b="0" dirty="0"/>
              <a:t>CONVENZIONE TRA L’A.P.S.S. E L’ASSOCIAZIONE A.V.I.S. DEL TRENTINO EQUIPARATA REGIONALE PER ATTIVITA’ AGGIUNTIVE A FAVORE DEL MIGLIORAMENTO DELLA RACCOLTA SANGUE. La presente convenzione ha per oggetto la collaborazione tra APSS e AVIS nella gestione delle attività di raccolta sangue, nonché nell’effettuazione delle visite di idoneità degli aspiranti donatori e dei reingressi di donatori sospesi, nell’ambito del territorio provinciale.</a:t>
            </a:r>
          </a:p>
        </p:txBody>
      </p:sp>
      <p:sp>
        <p:nvSpPr>
          <p:cNvPr id="4" name="Segnaposto numero diapositiva 3">
            <a:extLst>
              <a:ext uri="{FF2B5EF4-FFF2-40B4-BE49-F238E27FC236}">
                <a16:creationId xmlns:a16="http://schemas.microsoft.com/office/drawing/2014/main" xmlns="" id="{CDB31997-1B39-D32B-09B4-492ACC1C7234}"/>
              </a:ext>
            </a:extLst>
          </p:cNvPr>
          <p:cNvSpPr>
            <a:spLocks noGrp="1"/>
          </p:cNvSpPr>
          <p:nvPr>
            <p:ph type="sldNum" sz="quarter" idx="5"/>
          </p:nvPr>
        </p:nvSpPr>
        <p:spPr/>
        <p:txBody>
          <a:bodyPr/>
          <a:lstStyle/>
          <a:p>
            <a:fld id="{732640CB-331B-4DDD-8C7E-08840FC9B989}" type="slidenum">
              <a:rPr lang="it-IT" smtClean="0"/>
              <a:t>34</a:t>
            </a:fld>
            <a:endParaRPr lang="it-IT"/>
          </a:p>
        </p:txBody>
      </p:sp>
    </p:spTree>
    <p:extLst>
      <p:ext uri="{BB962C8B-B14F-4D97-AF65-F5344CB8AC3E}">
        <p14:creationId xmlns:p14="http://schemas.microsoft.com/office/powerpoint/2010/main" val="3567955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1694A22-C792-9260-84A2-CF853058073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xmlns="" id="{3493CF15-657E-C425-B41C-3DE168BA828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xmlns="" id="{271AC4D2-34EB-CA6C-E5E5-9B90BA4BD52C}"/>
              </a:ext>
            </a:extLst>
          </p:cNvPr>
          <p:cNvSpPr>
            <a:spLocks noGrp="1"/>
          </p:cNvSpPr>
          <p:nvPr>
            <p:ph type="body" idx="1"/>
          </p:nvPr>
        </p:nvSpPr>
        <p:spPr/>
        <p:txBody>
          <a:bodyPr/>
          <a:lstStyle/>
          <a:p>
            <a:r>
              <a:rPr lang="it-IT" sz="1200" b="0" i="0" u="none" strike="noStrike" kern="1200" baseline="0" dirty="0">
                <a:solidFill>
                  <a:schemeClr val="tx1"/>
                </a:solidFill>
                <a:latin typeface="+mn-lt"/>
                <a:ea typeface="+mn-ea"/>
                <a:cs typeface="+mn-cs"/>
              </a:rPr>
              <a:t>Spese di formazione 	220 	</a:t>
            </a:r>
          </a:p>
          <a:p>
            <a:r>
              <a:rPr lang="it-IT" sz="1200" b="0" i="0" u="none" strike="noStrike" kern="1200" baseline="0" dirty="0">
                <a:solidFill>
                  <a:schemeClr val="tx1"/>
                </a:solidFill>
                <a:latin typeface="+mn-lt"/>
                <a:ea typeface="+mn-ea"/>
                <a:cs typeface="+mn-cs"/>
              </a:rPr>
              <a:t>Spese amministrative 	300 	</a:t>
            </a:r>
          </a:p>
          <a:p>
            <a:r>
              <a:rPr lang="it-IT" sz="1200" b="0" i="0" u="none" strike="noStrike" kern="1200" baseline="0" dirty="0">
                <a:solidFill>
                  <a:schemeClr val="tx1"/>
                </a:solidFill>
                <a:latin typeface="+mn-lt"/>
                <a:ea typeface="+mn-ea"/>
                <a:cs typeface="+mn-cs"/>
              </a:rPr>
              <a:t>Altre spese 	494 	</a:t>
            </a:r>
          </a:p>
          <a:p>
            <a:endParaRPr lang="it-IT" b="0" dirty="0"/>
          </a:p>
        </p:txBody>
      </p:sp>
      <p:sp>
        <p:nvSpPr>
          <p:cNvPr id="4" name="Segnaposto numero diapositiva 3">
            <a:extLst>
              <a:ext uri="{FF2B5EF4-FFF2-40B4-BE49-F238E27FC236}">
                <a16:creationId xmlns:a16="http://schemas.microsoft.com/office/drawing/2014/main" xmlns="" id="{773C223F-3BFB-C219-48E5-BAF73685B9C5}"/>
              </a:ext>
            </a:extLst>
          </p:cNvPr>
          <p:cNvSpPr>
            <a:spLocks noGrp="1"/>
          </p:cNvSpPr>
          <p:nvPr>
            <p:ph type="sldNum" sz="quarter" idx="5"/>
          </p:nvPr>
        </p:nvSpPr>
        <p:spPr/>
        <p:txBody>
          <a:bodyPr/>
          <a:lstStyle/>
          <a:p>
            <a:fld id="{732640CB-331B-4DDD-8C7E-08840FC9B989}" type="slidenum">
              <a:rPr lang="it-IT" smtClean="0"/>
              <a:t>35</a:t>
            </a:fld>
            <a:endParaRPr lang="it-IT"/>
          </a:p>
        </p:txBody>
      </p:sp>
    </p:spTree>
    <p:extLst>
      <p:ext uri="{BB962C8B-B14F-4D97-AF65-F5344CB8AC3E}">
        <p14:creationId xmlns:p14="http://schemas.microsoft.com/office/powerpoint/2010/main" val="3107873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3048D8F-0427-10C0-03FE-9BF1CB1C05E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xmlns="" id="{8C5A5E3D-1D26-E92B-33D9-DA6C549CF99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xmlns="" id="{1BC457B7-1D56-9F0E-6BEA-B2CB09E01E4C}"/>
              </a:ext>
            </a:extLst>
          </p:cNvPr>
          <p:cNvSpPr>
            <a:spLocks noGrp="1"/>
          </p:cNvSpPr>
          <p:nvPr>
            <p:ph type="body" idx="1"/>
          </p:nvPr>
        </p:nvSpPr>
        <p:spPr/>
        <p:txBody>
          <a:bodyPr/>
          <a:lstStyle/>
          <a:p>
            <a:r>
              <a:rPr lang="it-IT" dirty="0"/>
              <a:t>3) Affitti sale</a:t>
            </a:r>
          </a:p>
          <a:p>
            <a:endParaRPr lang="it-IT" dirty="0"/>
          </a:p>
          <a:p>
            <a:r>
              <a:rPr lang="it-IT" dirty="0"/>
              <a:t>costo del personale è stato distinto in base alla destinazione funzionale:</a:t>
            </a:r>
          </a:p>
          <a:p>
            <a:r>
              <a:rPr lang="it-IT" dirty="0"/>
              <a:t>− le spese relative al personale addetto alla gestione delle telefonate e prenotazioni per la donazione sono imputate tra i costi dell’attività di interesse generale</a:t>
            </a:r>
          </a:p>
          <a:p>
            <a:r>
              <a:rPr lang="it-IT" dirty="0"/>
              <a:t>− le spese afferenti all’attività amministrativa e alla gestione dei rapporti con le Avis affiliate sono invece collocate nella sezione dedicata al supporto generale</a:t>
            </a:r>
          </a:p>
          <a:p>
            <a:endParaRPr lang="it-IT" b="0" dirty="0"/>
          </a:p>
          <a:p>
            <a:r>
              <a:rPr lang="it-IT" b="0" dirty="0"/>
              <a:t>Contributi AVIS per attività : (Storo contributo 60esimo 10/10/24 1.000€ + Lavarone 40 esimo 14/12/24 183 € + Commezzadura € 1.000 50esimo 29/7 + 1000 Cimone/Fornace + 3.000 Bolbeno) - Visite guidate Castello B.C. 303€</a:t>
            </a:r>
          </a:p>
          <a:p>
            <a:r>
              <a:rPr lang="it-IT" sz="1200" b="0" i="0" u="none" strike="noStrike" kern="1200" baseline="0" dirty="0">
                <a:solidFill>
                  <a:schemeClr val="tx1"/>
                </a:solidFill>
                <a:latin typeface="+mn-lt"/>
                <a:ea typeface="+mn-ea"/>
                <a:cs typeface="+mn-cs"/>
              </a:rPr>
              <a:t>Altre spese: Omaggi 154 - Imposte varie 241 Sopravvenienze passive 1.091 (buoni carburante dipendenti)</a:t>
            </a:r>
          </a:p>
          <a:p>
            <a:endParaRPr lang="it-IT" b="0" dirty="0"/>
          </a:p>
        </p:txBody>
      </p:sp>
      <p:sp>
        <p:nvSpPr>
          <p:cNvPr id="4" name="Segnaposto numero diapositiva 3">
            <a:extLst>
              <a:ext uri="{FF2B5EF4-FFF2-40B4-BE49-F238E27FC236}">
                <a16:creationId xmlns:a16="http://schemas.microsoft.com/office/drawing/2014/main" xmlns="" id="{60D6FFF3-F23B-A23D-A95E-9190C5B8A0DD}"/>
              </a:ext>
            </a:extLst>
          </p:cNvPr>
          <p:cNvSpPr>
            <a:spLocks noGrp="1"/>
          </p:cNvSpPr>
          <p:nvPr>
            <p:ph type="sldNum" sz="quarter" idx="5"/>
          </p:nvPr>
        </p:nvSpPr>
        <p:spPr/>
        <p:txBody>
          <a:bodyPr/>
          <a:lstStyle/>
          <a:p>
            <a:fld id="{732640CB-331B-4DDD-8C7E-08840FC9B989}" type="slidenum">
              <a:rPr lang="it-IT" smtClean="0"/>
              <a:t>36</a:t>
            </a:fld>
            <a:endParaRPr lang="it-IT"/>
          </a:p>
        </p:txBody>
      </p:sp>
    </p:spTree>
    <p:extLst>
      <p:ext uri="{BB962C8B-B14F-4D97-AF65-F5344CB8AC3E}">
        <p14:creationId xmlns:p14="http://schemas.microsoft.com/office/powerpoint/2010/main" val="3931510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D4DE55AA-EB25-949E-931C-AC744E137EF7}"/>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xmlns="" id="{1F1E0953-1FD0-57D2-D9D5-1748D09110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xmlns="" id="{566683FF-BAB0-2F5E-96CF-7F67AE944BB3}"/>
              </a:ext>
            </a:extLst>
          </p:cNvPr>
          <p:cNvSpPr>
            <a:spLocks noGrp="1"/>
          </p:cNvSpPr>
          <p:nvPr>
            <p:ph type="dt" sz="half" idx="10"/>
          </p:nvPr>
        </p:nvSpPr>
        <p:spPr/>
        <p:txBody>
          <a:bodyPr/>
          <a:lstStyle/>
          <a:p>
            <a:fld id="{98CD9A63-10F6-4E5B-AD4B-CF8D82CA8357}" type="datetimeFigureOut">
              <a:rPr lang="it-IT" smtClean="0"/>
              <a:t>08/04/2026</a:t>
            </a:fld>
            <a:endParaRPr lang="it-IT"/>
          </a:p>
        </p:txBody>
      </p:sp>
      <p:sp>
        <p:nvSpPr>
          <p:cNvPr id="5" name="Segnaposto piè di pagina 4">
            <a:extLst>
              <a:ext uri="{FF2B5EF4-FFF2-40B4-BE49-F238E27FC236}">
                <a16:creationId xmlns:a16="http://schemas.microsoft.com/office/drawing/2014/main" xmlns="" id="{9856565D-D3B4-FB2B-8447-C8444C75C71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7C19B201-27CB-3FBF-45E9-FDED1596B91D}"/>
              </a:ext>
            </a:extLst>
          </p:cNvPr>
          <p:cNvSpPr>
            <a:spLocks noGrp="1"/>
          </p:cNvSpPr>
          <p:nvPr>
            <p:ph type="sldNum" sz="quarter" idx="12"/>
          </p:nvPr>
        </p:nvSpPr>
        <p:spPr/>
        <p:txBody>
          <a:bodyPr/>
          <a:lstStyle/>
          <a:p>
            <a:fld id="{C47E619B-0826-47E6-BA5E-99219BAD452B}" type="slidenum">
              <a:rPr lang="it-IT" smtClean="0"/>
              <a:t>‹N›</a:t>
            </a:fld>
            <a:endParaRPr lang="it-IT"/>
          </a:p>
        </p:txBody>
      </p:sp>
    </p:spTree>
    <p:extLst>
      <p:ext uri="{BB962C8B-B14F-4D97-AF65-F5344CB8AC3E}">
        <p14:creationId xmlns:p14="http://schemas.microsoft.com/office/powerpoint/2010/main" val="1296820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D047F16A-0D7F-B996-A856-073610FB27FA}"/>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xmlns="" id="{4E6ADB7F-93BE-0398-7CCC-E206186BD881}"/>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17838FC0-18CC-B79D-EEE2-812BA8AE3FA6}"/>
              </a:ext>
            </a:extLst>
          </p:cNvPr>
          <p:cNvSpPr>
            <a:spLocks noGrp="1"/>
          </p:cNvSpPr>
          <p:nvPr>
            <p:ph type="dt" sz="half" idx="10"/>
          </p:nvPr>
        </p:nvSpPr>
        <p:spPr/>
        <p:txBody>
          <a:bodyPr/>
          <a:lstStyle/>
          <a:p>
            <a:fld id="{98CD9A63-10F6-4E5B-AD4B-CF8D82CA8357}" type="datetimeFigureOut">
              <a:rPr lang="it-IT" smtClean="0"/>
              <a:t>08/04/2026</a:t>
            </a:fld>
            <a:endParaRPr lang="it-IT"/>
          </a:p>
        </p:txBody>
      </p:sp>
      <p:sp>
        <p:nvSpPr>
          <p:cNvPr id="5" name="Segnaposto piè di pagina 4">
            <a:extLst>
              <a:ext uri="{FF2B5EF4-FFF2-40B4-BE49-F238E27FC236}">
                <a16:creationId xmlns:a16="http://schemas.microsoft.com/office/drawing/2014/main" xmlns="" id="{F8064BB1-CFB0-7DFC-F9C0-5D44198754D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B78D8363-B24B-0562-5959-214DA6345B37}"/>
              </a:ext>
            </a:extLst>
          </p:cNvPr>
          <p:cNvSpPr>
            <a:spLocks noGrp="1"/>
          </p:cNvSpPr>
          <p:nvPr>
            <p:ph type="sldNum" sz="quarter" idx="12"/>
          </p:nvPr>
        </p:nvSpPr>
        <p:spPr/>
        <p:txBody>
          <a:bodyPr/>
          <a:lstStyle/>
          <a:p>
            <a:fld id="{C47E619B-0826-47E6-BA5E-99219BAD452B}" type="slidenum">
              <a:rPr lang="it-IT" smtClean="0"/>
              <a:t>‹N›</a:t>
            </a:fld>
            <a:endParaRPr lang="it-IT"/>
          </a:p>
        </p:txBody>
      </p:sp>
    </p:spTree>
    <p:extLst>
      <p:ext uri="{BB962C8B-B14F-4D97-AF65-F5344CB8AC3E}">
        <p14:creationId xmlns:p14="http://schemas.microsoft.com/office/powerpoint/2010/main" val="2748504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xmlns="" id="{F77A8CCE-C4C8-4467-D56D-DFB702830DAC}"/>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xmlns="" id="{B4845F59-406A-0E2F-8BE8-5FBA73BB3C22}"/>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C14CEC8D-6800-E0CD-F021-44B61D4B25AC}"/>
              </a:ext>
            </a:extLst>
          </p:cNvPr>
          <p:cNvSpPr>
            <a:spLocks noGrp="1"/>
          </p:cNvSpPr>
          <p:nvPr>
            <p:ph type="dt" sz="half" idx="10"/>
          </p:nvPr>
        </p:nvSpPr>
        <p:spPr/>
        <p:txBody>
          <a:bodyPr/>
          <a:lstStyle/>
          <a:p>
            <a:fld id="{98CD9A63-10F6-4E5B-AD4B-CF8D82CA8357}" type="datetimeFigureOut">
              <a:rPr lang="it-IT" smtClean="0"/>
              <a:t>08/04/2026</a:t>
            </a:fld>
            <a:endParaRPr lang="it-IT"/>
          </a:p>
        </p:txBody>
      </p:sp>
      <p:sp>
        <p:nvSpPr>
          <p:cNvPr id="5" name="Segnaposto piè di pagina 4">
            <a:extLst>
              <a:ext uri="{FF2B5EF4-FFF2-40B4-BE49-F238E27FC236}">
                <a16:creationId xmlns:a16="http://schemas.microsoft.com/office/drawing/2014/main" xmlns="" id="{E16AB7AD-6EA6-4AF9-15D0-3787D065949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6457B5DA-DD67-37BB-47D0-34864B9833A8}"/>
              </a:ext>
            </a:extLst>
          </p:cNvPr>
          <p:cNvSpPr>
            <a:spLocks noGrp="1"/>
          </p:cNvSpPr>
          <p:nvPr>
            <p:ph type="sldNum" sz="quarter" idx="12"/>
          </p:nvPr>
        </p:nvSpPr>
        <p:spPr/>
        <p:txBody>
          <a:bodyPr/>
          <a:lstStyle/>
          <a:p>
            <a:fld id="{C47E619B-0826-47E6-BA5E-99219BAD452B}" type="slidenum">
              <a:rPr lang="it-IT" smtClean="0"/>
              <a:t>‹N›</a:t>
            </a:fld>
            <a:endParaRPr lang="it-IT"/>
          </a:p>
        </p:txBody>
      </p:sp>
    </p:spTree>
    <p:extLst>
      <p:ext uri="{BB962C8B-B14F-4D97-AF65-F5344CB8AC3E}">
        <p14:creationId xmlns:p14="http://schemas.microsoft.com/office/powerpoint/2010/main" val="263737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067D7F14-F495-ABE4-41D8-CC7339328BB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4912F772-DAAD-EEEF-384B-A63A7EF87B8D}"/>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4A7195C6-88A7-DBCD-2B69-0562A38F068D}"/>
              </a:ext>
            </a:extLst>
          </p:cNvPr>
          <p:cNvSpPr>
            <a:spLocks noGrp="1"/>
          </p:cNvSpPr>
          <p:nvPr>
            <p:ph type="dt" sz="half" idx="10"/>
          </p:nvPr>
        </p:nvSpPr>
        <p:spPr/>
        <p:txBody>
          <a:bodyPr/>
          <a:lstStyle/>
          <a:p>
            <a:fld id="{98CD9A63-10F6-4E5B-AD4B-CF8D82CA8357}" type="datetimeFigureOut">
              <a:rPr lang="it-IT" smtClean="0"/>
              <a:t>08/04/2026</a:t>
            </a:fld>
            <a:endParaRPr lang="it-IT"/>
          </a:p>
        </p:txBody>
      </p:sp>
      <p:sp>
        <p:nvSpPr>
          <p:cNvPr id="5" name="Segnaposto piè di pagina 4">
            <a:extLst>
              <a:ext uri="{FF2B5EF4-FFF2-40B4-BE49-F238E27FC236}">
                <a16:creationId xmlns:a16="http://schemas.microsoft.com/office/drawing/2014/main" xmlns="" id="{DD7A3BED-38D9-080F-9260-CCC2D10F00F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77325026-6801-BAAE-97FE-EF41E2F8F959}"/>
              </a:ext>
            </a:extLst>
          </p:cNvPr>
          <p:cNvSpPr>
            <a:spLocks noGrp="1"/>
          </p:cNvSpPr>
          <p:nvPr>
            <p:ph type="sldNum" sz="quarter" idx="12"/>
          </p:nvPr>
        </p:nvSpPr>
        <p:spPr/>
        <p:txBody>
          <a:bodyPr/>
          <a:lstStyle/>
          <a:p>
            <a:fld id="{C47E619B-0826-47E6-BA5E-99219BAD452B}" type="slidenum">
              <a:rPr lang="it-IT" smtClean="0"/>
              <a:t>‹N›</a:t>
            </a:fld>
            <a:endParaRPr lang="it-IT"/>
          </a:p>
        </p:txBody>
      </p:sp>
    </p:spTree>
    <p:extLst>
      <p:ext uri="{BB962C8B-B14F-4D97-AF65-F5344CB8AC3E}">
        <p14:creationId xmlns:p14="http://schemas.microsoft.com/office/powerpoint/2010/main" val="4080730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2149A25-1F26-24B6-C8D5-036AE3E89C07}"/>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26F286C6-5955-7DB1-8745-4C3F1835D6D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xmlns="" id="{7906AFB7-5DF3-4A78-C5BC-C1C9ED2AEFA1}"/>
              </a:ext>
            </a:extLst>
          </p:cNvPr>
          <p:cNvSpPr>
            <a:spLocks noGrp="1"/>
          </p:cNvSpPr>
          <p:nvPr>
            <p:ph type="dt" sz="half" idx="10"/>
          </p:nvPr>
        </p:nvSpPr>
        <p:spPr/>
        <p:txBody>
          <a:bodyPr/>
          <a:lstStyle/>
          <a:p>
            <a:fld id="{98CD9A63-10F6-4E5B-AD4B-CF8D82CA8357}" type="datetimeFigureOut">
              <a:rPr lang="it-IT" smtClean="0"/>
              <a:t>08/04/2026</a:t>
            </a:fld>
            <a:endParaRPr lang="it-IT"/>
          </a:p>
        </p:txBody>
      </p:sp>
      <p:sp>
        <p:nvSpPr>
          <p:cNvPr id="5" name="Segnaposto piè di pagina 4">
            <a:extLst>
              <a:ext uri="{FF2B5EF4-FFF2-40B4-BE49-F238E27FC236}">
                <a16:creationId xmlns:a16="http://schemas.microsoft.com/office/drawing/2014/main" xmlns="" id="{F7028C12-D201-C7B1-B92D-EF2F0663147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54519764-F4F2-8258-06AE-BF6FEF21A312}"/>
              </a:ext>
            </a:extLst>
          </p:cNvPr>
          <p:cNvSpPr>
            <a:spLocks noGrp="1"/>
          </p:cNvSpPr>
          <p:nvPr>
            <p:ph type="sldNum" sz="quarter" idx="12"/>
          </p:nvPr>
        </p:nvSpPr>
        <p:spPr/>
        <p:txBody>
          <a:bodyPr/>
          <a:lstStyle/>
          <a:p>
            <a:fld id="{C47E619B-0826-47E6-BA5E-99219BAD452B}" type="slidenum">
              <a:rPr lang="it-IT" smtClean="0"/>
              <a:t>‹N›</a:t>
            </a:fld>
            <a:endParaRPr lang="it-IT"/>
          </a:p>
        </p:txBody>
      </p:sp>
    </p:spTree>
    <p:extLst>
      <p:ext uri="{BB962C8B-B14F-4D97-AF65-F5344CB8AC3E}">
        <p14:creationId xmlns:p14="http://schemas.microsoft.com/office/powerpoint/2010/main" val="3944449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156CC529-925C-0FED-48A0-A4E8A33518A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5ACF9764-3D86-DF27-4FA6-9494E5CCB904}"/>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xmlns="" id="{A0D60938-5FEC-7461-2D7C-B730055568E4}"/>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xmlns="" id="{7738F2C4-7205-F814-BEB4-444F4F7FC17B}"/>
              </a:ext>
            </a:extLst>
          </p:cNvPr>
          <p:cNvSpPr>
            <a:spLocks noGrp="1"/>
          </p:cNvSpPr>
          <p:nvPr>
            <p:ph type="dt" sz="half" idx="10"/>
          </p:nvPr>
        </p:nvSpPr>
        <p:spPr/>
        <p:txBody>
          <a:bodyPr/>
          <a:lstStyle/>
          <a:p>
            <a:fld id="{98CD9A63-10F6-4E5B-AD4B-CF8D82CA8357}" type="datetimeFigureOut">
              <a:rPr lang="it-IT" smtClean="0"/>
              <a:t>08/04/2026</a:t>
            </a:fld>
            <a:endParaRPr lang="it-IT"/>
          </a:p>
        </p:txBody>
      </p:sp>
      <p:sp>
        <p:nvSpPr>
          <p:cNvPr id="6" name="Segnaposto piè di pagina 5">
            <a:extLst>
              <a:ext uri="{FF2B5EF4-FFF2-40B4-BE49-F238E27FC236}">
                <a16:creationId xmlns:a16="http://schemas.microsoft.com/office/drawing/2014/main" xmlns="" id="{09321185-D1E5-E4BB-CD9D-A40275DCF59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A3507943-75E3-D2B9-D271-2D27BE9A827C}"/>
              </a:ext>
            </a:extLst>
          </p:cNvPr>
          <p:cNvSpPr>
            <a:spLocks noGrp="1"/>
          </p:cNvSpPr>
          <p:nvPr>
            <p:ph type="sldNum" sz="quarter" idx="12"/>
          </p:nvPr>
        </p:nvSpPr>
        <p:spPr/>
        <p:txBody>
          <a:bodyPr/>
          <a:lstStyle/>
          <a:p>
            <a:fld id="{C47E619B-0826-47E6-BA5E-99219BAD452B}" type="slidenum">
              <a:rPr lang="it-IT" smtClean="0"/>
              <a:t>‹N›</a:t>
            </a:fld>
            <a:endParaRPr lang="it-IT"/>
          </a:p>
        </p:txBody>
      </p:sp>
    </p:spTree>
    <p:extLst>
      <p:ext uri="{BB962C8B-B14F-4D97-AF65-F5344CB8AC3E}">
        <p14:creationId xmlns:p14="http://schemas.microsoft.com/office/powerpoint/2010/main" val="407115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D4016D2-4058-49E6-3F3C-C16483576402}"/>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1EDBA95C-2E76-ED35-071D-9E25897563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xmlns="" id="{9A0A5EA8-89CC-E5D4-2FB0-F95E480A2E69}"/>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xmlns="" id="{6F3DA8E3-3D6B-76DD-55F1-D786BEBB0A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xmlns="" id="{1532D723-772A-5E14-5144-DF83FE6BFFCF}"/>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xmlns="" id="{5FA9FE36-A4B0-7F84-F656-300650CD4E4E}"/>
              </a:ext>
            </a:extLst>
          </p:cNvPr>
          <p:cNvSpPr>
            <a:spLocks noGrp="1"/>
          </p:cNvSpPr>
          <p:nvPr>
            <p:ph type="dt" sz="half" idx="10"/>
          </p:nvPr>
        </p:nvSpPr>
        <p:spPr/>
        <p:txBody>
          <a:bodyPr/>
          <a:lstStyle/>
          <a:p>
            <a:fld id="{98CD9A63-10F6-4E5B-AD4B-CF8D82CA8357}" type="datetimeFigureOut">
              <a:rPr lang="it-IT" smtClean="0"/>
              <a:t>08/04/2026</a:t>
            </a:fld>
            <a:endParaRPr lang="it-IT"/>
          </a:p>
        </p:txBody>
      </p:sp>
      <p:sp>
        <p:nvSpPr>
          <p:cNvPr id="8" name="Segnaposto piè di pagina 7">
            <a:extLst>
              <a:ext uri="{FF2B5EF4-FFF2-40B4-BE49-F238E27FC236}">
                <a16:creationId xmlns:a16="http://schemas.microsoft.com/office/drawing/2014/main" xmlns="" id="{1FB96A80-4472-B785-4490-EEB3278998E9}"/>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xmlns="" id="{031BE1CC-8E95-6B05-E094-FD1D8BB7F99D}"/>
              </a:ext>
            </a:extLst>
          </p:cNvPr>
          <p:cNvSpPr>
            <a:spLocks noGrp="1"/>
          </p:cNvSpPr>
          <p:nvPr>
            <p:ph type="sldNum" sz="quarter" idx="12"/>
          </p:nvPr>
        </p:nvSpPr>
        <p:spPr/>
        <p:txBody>
          <a:bodyPr/>
          <a:lstStyle/>
          <a:p>
            <a:fld id="{C47E619B-0826-47E6-BA5E-99219BAD452B}" type="slidenum">
              <a:rPr lang="it-IT" smtClean="0"/>
              <a:t>‹N›</a:t>
            </a:fld>
            <a:endParaRPr lang="it-IT"/>
          </a:p>
        </p:txBody>
      </p:sp>
    </p:spTree>
    <p:extLst>
      <p:ext uri="{BB962C8B-B14F-4D97-AF65-F5344CB8AC3E}">
        <p14:creationId xmlns:p14="http://schemas.microsoft.com/office/powerpoint/2010/main" val="3815628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65512F52-6738-7593-C3FE-A302FB0E4C1B}"/>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xmlns="" id="{CDB7DC54-D7A6-B847-1527-81E537664D2C}"/>
              </a:ext>
            </a:extLst>
          </p:cNvPr>
          <p:cNvSpPr>
            <a:spLocks noGrp="1"/>
          </p:cNvSpPr>
          <p:nvPr>
            <p:ph type="dt" sz="half" idx="10"/>
          </p:nvPr>
        </p:nvSpPr>
        <p:spPr/>
        <p:txBody>
          <a:bodyPr/>
          <a:lstStyle/>
          <a:p>
            <a:fld id="{98CD9A63-10F6-4E5B-AD4B-CF8D82CA8357}" type="datetimeFigureOut">
              <a:rPr lang="it-IT" smtClean="0"/>
              <a:t>08/04/2026</a:t>
            </a:fld>
            <a:endParaRPr lang="it-IT"/>
          </a:p>
        </p:txBody>
      </p:sp>
      <p:sp>
        <p:nvSpPr>
          <p:cNvPr id="4" name="Segnaposto piè di pagina 3">
            <a:extLst>
              <a:ext uri="{FF2B5EF4-FFF2-40B4-BE49-F238E27FC236}">
                <a16:creationId xmlns:a16="http://schemas.microsoft.com/office/drawing/2014/main" xmlns="" id="{E3A41A1A-6701-C270-80FC-22EB1A2662C5}"/>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xmlns="" id="{4C5B1F41-3DEE-EF13-E8B5-1D28486DD6DE}"/>
              </a:ext>
            </a:extLst>
          </p:cNvPr>
          <p:cNvSpPr>
            <a:spLocks noGrp="1"/>
          </p:cNvSpPr>
          <p:nvPr>
            <p:ph type="sldNum" sz="quarter" idx="12"/>
          </p:nvPr>
        </p:nvSpPr>
        <p:spPr/>
        <p:txBody>
          <a:bodyPr/>
          <a:lstStyle/>
          <a:p>
            <a:fld id="{C47E619B-0826-47E6-BA5E-99219BAD452B}" type="slidenum">
              <a:rPr lang="it-IT" smtClean="0"/>
              <a:t>‹N›</a:t>
            </a:fld>
            <a:endParaRPr lang="it-IT"/>
          </a:p>
        </p:txBody>
      </p:sp>
    </p:spTree>
    <p:extLst>
      <p:ext uri="{BB962C8B-B14F-4D97-AF65-F5344CB8AC3E}">
        <p14:creationId xmlns:p14="http://schemas.microsoft.com/office/powerpoint/2010/main" val="1294102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F92A6251-BCAB-DE26-9424-9CCED890F68B}"/>
              </a:ext>
            </a:extLst>
          </p:cNvPr>
          <p:cNvSpPr>
            <a:spLocks noGrp="1"/>
          </p:cNvSpPr>
          <p:nvPr>
            <p:ph type="dt" sz="half" idx="10"/>
          </p:nvPr>
        </p:nvSpPr>
        <p:spPr/>
        <p:txBody>
          <a:bodyPr/>
          <a:lstStyle/>
          <a:p>
            <a:fld id="{98CD9A63-10F6-4E5B-AD4B-CF8D82CA8357}" type="datetimeFigureOut">
              <a:rPr lang="it-IT" smtClean="0"/>
              <a:t>08/04/2026</a:t>
            </a:fld>
            <a:endParaRPr lang="it-IT"/>
          </a:p>
        </p:txBody>
      </p:sp>
      <p:sp>
        <p:nvSpPr>
          <p:cNvPr id="3" name="Segnaposto piè di pagina 2">
            <a:extLst>
              <a:ext uri="{FF2B5EF4-FFF2-40B4-BE49-F238E27FC236}">
                <a16:creationId xmlns:a16="http://schemas.microsoft.com/office/drawing/2014/main" xmlns="" id="{2B3436E9-FBE5-DAD5-D571-707D61ED9514}"/>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xmlns="" id="{331834D2-2783-8A85-1508-F08668AE8D3F}"/>
              </a:ext>
            </a:extLst>
          </p:cNvPr>
          <p:cNvSpPr>
            <a:spLocks noGrp="1"/>
          </p:cNvSpPr>
          <p:nvPr>
            <p:ph type="sldNum" sz="quarter" idx="12"/>
          </p:nvPr>
        </p:nvSpPr>
        <p:spPr/>
        <p:txBody>
          <a:bodyPr/>
          <a:lstStyle/>
          <a:p>
            <a:fld id="{C47E619B-0826-47E6-BA5E-99219BAD452B}" type="slidenum">
              <a:rPr lang="it-IT" smtClean="0"/>
              <a:t>‹N›</a:t>
            </a:fld>
            <a:endParaRPr lang="it-IT"/>
          </a:p>
        </p:txBody>
      </p:sp>
    </p:spTree>
    <p:extLst>
      <p:ext uri="{BB962C8B-B14F-4D97-AF65-F5344CB8AC3E}">
        <p14:creationId xmlns:p14="http://schemas.microsoft.com/office/powerpoint/2010/main" val="3293003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31AAE847-64B4-C5BF-17F3-A66C75F011E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2F195A83-8671-38BD-F4FA-932959A025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xmlns="" id="{D2FF384A-059C-0971-3763-FD67642FC0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xmlns="" id="{743B83DD-CBC0-A6E6-D2F4-BC147E90E805}"/>
              </a:ext>
            </a:extLst>
          </p:cNvPr>
          <p:cNvSpPr>
            <a:spLocks noGrp="1"/>
          </p:cNvSpPr>
          <p:nvPr>
            <p:ph type="dt" sz="half" idx="10"/>
          </p:nvPr>
        </p:nvSpPr>
        <p:spPr/>
        <p:txBody>
          <a:bodyPr/>
          <a:lstStyle/>
          <a:p>
            <a:fld id="{98CD9A63-10F6-4E5B-AD4B-CF8D82CA8357}" type="datetimeFigureOut">
              <a:rPr lang="it-IT" smtClean="0"/>
              <a:t>08/04/2026</a:t>
            </a:fld>
            <a:endParaRPr lang="it-IT"/>
          </a:p>
        </p:txBody>
      </p:sp>
      <p:sp>
        <p:nvSpPr>
          <p:cNvPr id="6" name="Segnaposto piè di pagina 5">
            <a:extLst>
              <a:ext uri="{FF2B5EF4-FFF2-40B4-BE49-F238E27FC236}">
                <a16:creationId xmlns:a16="http://schemas.microsoft.com/office/drawing/2014/main" xmlns="" id="{5BE1BFBB-6F21-3808-DE42-8DE8F79B24B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0CB0E65F-B2FC-A984-E222-2E5FFD14A1A3}"/>
              </a:ext>
            </a:extLst>
          </p:cNvPr>
          <p:cNvSpPr>
            <a:spLocks noGrp="1"/>
          </p:cNvSpPr>
          <p:nvPr>
            <p:ph type="sldNum" sz="quarter" idx="12"/>
          </p:nvPr>
        </p:nvSpPr>
        <p:spPr/>
        <p:txBody>
          <a:bodyPr/>
          <a:lstStyle/>
          <a:p>
            <a:fld id="{C47E619B-0826-47E6-BA5E-99219BAD452B}" type="slidenum">
              <a:rPr lang="it-IT" smtClean="0"/>
              <a:t>‹N›</a:t>
            </a:fld>
            <a:endParaRPr lang="it-IT"/>
          </a:p>
        </p:txBody>
      </p:sp>
    </p:spTree>
    <p:extLst>
      <p:ext uri="{BB962C8B-B14F-4D97-AF65-F5344CB8AC3E}">
        <p14:creationId xmlns:p14="http://schemas.microsoft.com/office/powerpoint/2010/main" val="2142779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DB96D8C-6B69-9082-3ECB-0F7493FC195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xmlns="" id="{5377E149-9ADB-B6DB-F672-8D45BA48C6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xmlns="" id="{437FA1FD-464B-650A-2CB1-A080A54FAF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xmlns="" id="{4F76ADEC-CD98-1A84-51C8-EFEC97F1266D}"/>
              </a:ext>
            </a:extLst>
          </p:cNvPr>
          <p:cNvSpPr>
            <a:spLocks noGrp="1"/>
          </p:cNvSpPr>
          <p:nvPr>
            <p:ph type="dt" sz="half" idx="10"/>
          </p:nvPr>
        </p:nvSpPr>
        <p:spPr/>
        <p:txBody>
          <a:bodyPr/>
          <a:lstStyle/>
          <a:p>
            <a:fld id="{98CD9A63-10F6-4E5B-AD4B-CF8D82CA8357}" type="datetimeFigureOut">
              <a:rPr lang="it-IT" smtClean="0"/>
              <a:t>08/04/2026</a:t>
            </a:fld>
            <a:endParaRPr lang="it-IT"/>
          </a:p>
        </p:txBody>
      </p:sp>
      <p:sp>
        <p:nvSpPr>
          <p:cNvPr id="6" name="Segnaposto piè di pagina 5">
            <a:extLst>
              <a:ext uri="{FF2B5EF4-FFF2-40B4-BE49-F238E27FC236}">
                <a16:creationId xmlns:a16="http://schemas.microsoft.com/office/drawing/2014/main" xmlns="" id="{AAC6FAA6-9E65-7AB1-89E5-9117781DF4F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3652E314-8442-37B4-FB00-AB7B9C186A81}"/>
              </a:ext>
            </a:extLst>
          </p:cNvPr>
          <p:cNvSpPr>
            <a:spLocks noGrp="1"/>
          </p:cNvSpPr>
          <p:nvPr>
            <p:ph type="sldNum" sz="quarter" idx="12"/>
          </p:nvPr>
        </p:nvSpPr>
        <p:spPr/>
        <p:txBody>
          <a:bodyPr/>
          <a:lstStyle/>
          <a:p>
            <a:fld id="{C47E619B-0826-47E6-BA5E-99219BAD452B}" type="slidenum">
              <a:rPr lang="it-IT" smtClean="0"/>
              <a:t>‹N›</a:t>
            </a:fld>
            <a:endParaRPr lang="it-IT"/>
          </a:p>
        </p:txBody>
      </p:sp>
    </p:spTree>
    <p:extLst>
      <p:ext uri="{BB962C8B-B14F-4D97-AF65-F5344CB8AC3E}">
        <p14:creationId xmlns:p14="http://schemas.microsoft.com/office/powerpoint/2010/main" val="515601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xmlns="" id="{91A1EF32-26FD-AD7D-8CAF-4CEB9F7512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EEE7CC9F-B132-C379-E90E-CB2F759056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59E9D30F-74F8-F230-FD7F-D772455616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8CD9A63-10F6-4E5B-AD4B-CF8D82CA8357}" type="datetimeFigureOut">
              <a:rPr lang="it-IT" smtClean="0"/>
              <a:t>08/04/2026</a:t>
            </a:fld>
            <a:endParaRPr lang="it-IT"/>
          </a:p>
        </p:txBody>
      </p:sp>
      <p:sp>
        <p:nvSpPr>
          <p:cNvPr id="5" name="Segnaposto piè di pagina 4">
            <a:extLst>
              <a:ext uri="{FF2B5EF4-FFF2-40B4-BE49-F238E27FC236}">
                <a16:creationId xmlns:a16="http://schemas.microsoft.com/office/drawing/2014/main" xmlns="" id="{5AA6B546-9184-FC21-0995-D195876050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xmlns="" id="{9DFE63B2-C4F9-4574-E91E-509F2DCD8C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47E619B-0826-47E6-BA5E-99219BAD452B}" type="slidenum">
              <a:rPr lang="it-IT" smtClean="0"/>
              <a:t>‹N›</a:t>
            </a:fld>
            <a:endParaRPr lang="it-IT"/>
          </a:p>
        </p:txBody>
      </p:sp>
    </p:spTree>
    <p:extLst>
      <p:ext uri="{BB962C8B-B14F-4D97-AF65-F5344CB8AC3E}">
        <p14:creationId xmlns:p14="http://schemas.microsoft.com/office/powerpoint/2010/main" val="11072407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7.xml"/><Relationship Id="rId4" Type="http://schemas.openxmlformats.org/officeDocument/2006/relationships/chart" Target="../charts/chart8.xml"/></Relationships>
</file>

<file path=ppt/slides/_rels/slide1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7.xml"/><Relationship Id="rId4" Type="http://schemas.openxmlformats.org/officeDocument/2006/relationships/chart" Target="../charts/char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7.xml"/><Relationship Id="rId5" Type="http://schemas.openxmlformats.org/officeDocument/2006/relationships/chart" Target="../charts/chart15.xml"/><Relationship Id="rId4" Type="http://schemas.openxmlformats.org/officeDocument/2006/relationships/chart" Target="../charts/char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chart" Target="../charts/chart17.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chart" Target="../charts/chart2.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chart" Target="../charts/chart1.xml"/><Relationship Id="rId5" Type="http://schemas.openxmlformats.org/officeDocument/2006/relationships/image" Target="../media/image8.emf"/><Relationship Id="rId4" Type="http://schemas.openxmlformats.org/officeDocument/2006/relationships/package" Target="../embeddings/Foglio_di_lavoro_di_Microsoft_Excel1.xlsx"/></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D77C66A0-677E-D064-E3AF-9E172FE49AD6}"/>
              </a:ext>
            </a:extLst>
          </p:cNvPr>
          <p:cNvSpPr>
            <a:spLocks noGrp="1"/>
          </p:cNvSpPr>
          <p:nvPr>
            <p:ph type="ctrTitle"/>
          </p:nvPr>
        </p:nvSpPr>
        <p:spPr>
          <a:xfrm>
            <a:off x="81815" y="1122363"/>
            <a:ext cx="7199697" cy="2387600"/>
          </a:xfrm>
        </p:spPr>
        <p:txBody>
          <a:bodyPr>
            <a:normAutofit fontScale="90000"/>
          </a:bodyPr>
          <a:lstStyle/>
          <a:p>
            <a:r>
              <a:rPr lang="it-IT" sz="7200" b="1" dirty="0">
                <a:solidFill>
                  <a:srgbClr val="0A81C1"/>
                </a:solidFill>
              </a:rPr>
              <a:t>Assemblea ordinaria 2026</a:t>
            </a:r>
          </a:p>
        </p:txBody>
      </p:sp>
      <p:sp>
        <p:nvSpPr>
          <p:cNvPr id="3" name="Sottotitolo 2">
            <a:extLst>
              <a:ext uri="{FF2B5EF4-FFF2-40B4-BE49-F238E27FC236}">
                <a16:creationId xmlns:a16="http://schemas.microsoft.com/office/drawing/2014/main" xmlns="" id="{75634910-A3F5-ABAB-92D8-1EA7CD9732AB}"/>
              </a:ext>
            </a:extLst>
          </p:cNvPr>
          <p:cNvSpPr>
            <a:spLocks noGrp="1"/>
          </p:cNvSpPr>
          <p:nvPr>
            <p:ph type="subTitle" idx="1"/>
          </p:nvPr>
        </p:nvSpPr>
        <p:spPr>
          <a:xfrm>
            <a:off x="43314" y="4649002"/>
            <a:ext cx="7295621" cy="608798"/>
          </a:xfrm>
        </p:spPr>
        <p:txBody>
          <a:bodyPr>
            <a:normAutofit fontScale="70000" lnSpcReduction="20000"/>
          </a:bodyPr>
          <a:lstStyle/>
          <a:p>
            <a:r>
              <a:rPr lang="it-IT" dirty="0"/>
              <a:t>11 aprile 2026 presso Auditorium di S. Orsola, </a:t>
            </a:r>
          </a:p>
          <a:p>
            <a:r>
              <a:rPr lang="it-IT" dirty="0"/>
              <a:t>frazione </a:t>
            </a:r>
            <a:r>
              <a:rPr lang="it-IT" dirty="0" err="1"/>
              <a:t>Cirè</a:t>
            </a:r>
            <a:r>
              <a:rPr lang="it-IT" dirty="0"/>
              <a:t> – Pergine Valsugana</a:t>
            </a:r>
          </a:p>
        </p:txBody>
      </p:sp>
      <p:pic>
        <p:nvPicPr>
          <p:cNvPr id="6" name="Immagine 5">
            <a:extLst>
              <a:ext uri="{FF2B5EF4-FFF2-40B4-BE49-F238E27FC236}">
                <a16:creationId xmlns:a16="http://schemas.microsoft.com/office/drawing/2014/main" xmlns="" id="{4FD222BE-5810-B80F-D5CE-8AEC757F2CB2}"/>
              </a:ext>
            </a:extLst>
          </p:cNvPr>
          <p:cNvPicPr>
            <a:picLocks noChangeAspect="1"/>
          </p:cNvPicPr>
          <p:nvPr/>
        </p:nvPicPr>
        <p:blipFill>
          <a:blip r:embed="rId2"/>
          <a:stretch>
            <a:fillRect/>
          </a:stretch>
        </p:blipFill>
        <p:spPr>
          <a:xfrm>
            <a:off x="786582" y="39328"/>
            <a:ext cx="5890619" cy="1024454"/>
          </a:xfrm>
          <a:prstGeom prst="rect">
            <a:avLst/>
          </a:prstGeom>
        </p:spPr>
      </p:pic>
      <p:pic>
        <p:nvPicPr>
          <p:cNvPr id="8" name="Immagine 7">
            <a:extLst>
              <a:ext uri="{FF2B5EF4-FFF2-40B4-BE49-F238E27FC236}">
                <a16:creationId xmlns:a16="http://schemas.microsoft.com/office/drawing/2014/main" xmlns="" id="{47DCD255-6F22-04D9-1E92-351145E8EEB3}"/>
              </a:ext>
            </a:extLst>
          </p:cNvPr>
          <p:cNvPicPr>
            <a:picLocks noChangeAspect="1"/>
          </p:cNvPicPr>
          <p:nvPr/>
        </p:nvPicPr>
        <p:blipFill>
          <a:blip r:embed="rId3"/>
          <a:stretch>
            <a:fillRect/>
          </a:stretch>
        </p:blipFill>
        <p:spPr>
          <a:xfrm>
            <a:off x="81815" y="5572125"/>
            <a:ext cx="7257120" cy="1285875"/>
          </a:xfrm>
          <a:prstGeom prst="rect">
            <a:avLst/>
          </a:prstGeom>
        </p:spPr>
      </p:pic>
      <p:pic>
        <p:nvPicPr>
          <p:cNvPr id="5" name="Immagine 4" descr="Immagine che contiene testo, vestiti, calzature, persona&#10;&#10;Il contenuto generato dall'IA potrebbe non essere corretto.">
            <a:extLst>
              <a:ext uri="{FF2B5EF4-FFF2-40B4-BE49-F238E27FC236}">
                <a16:creationId xmlns:a16="http://schemas.microsoft.com/office/drawing/2014/main" xmlns="" id="{7381CF49-2D2F-1F51-67C9-D638313CD552}"/>
              </a:ext>
            </a:extLst>
          </p:cNvPr>
          <p:cNvPicPr>
            <a:picLocks noChangeAspect="1"/>
          </p:cNvPicPr>
          <p:nvPr/>
        </p:nvPicPr>
        <p:blipFill>
          <a:blip r:embed="rId4"/>
          <a:stretch>
            <a:fillRect/>
          </a:stretch>
        </p:blipFill>
        <p:spPr>
          <a:xfrm>
            <a:off x="7341328" y="0"/>
            <a:ext cx="4851031" cy="6858000"/>
          </a:xfrm>
          <a:prstGeom prst="rect">
            <a:avLst/>
          </a:prstGeom>
        </p:spPr>
      </p:pic>
    </p:spTree>
    <p:extLst>
      <p:ext uri="{BB962C8B-B14F-4D97-AF65-F5344CB8AC3E}">
        <p14:creationId xmlns:p14="http://schemas.microsoft.com/office/powerpoint/2010/main" val="2930255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co 1">
            <a:extLst>
              <a:ext uri="{FF2B5EF4-FFF2-40B4-BE49-F238E27FC236}">
                <a16:creationId xmlns:a16="http://schemas.microsoft.com/office/drawing/2014/main" xmlns="" id="{8060B7FC-DE3F-7313-2174-4D3B8C8A8534}"/>
              </a:ext>
            </a:extLst>
          </p:cNvPr>
          <p:cNvGraphicFramePr>
            <a:graphicFrameLocks/>
          </p:cNvGraphicFramePr>
          <p:nvPr>
            <p:extLst>
              <p:ext uri="{D42A27DB-BD31-4B8C-83A1-F6EECF244321}">
                <p14:modId xmlns:p14="http://schemas.microsoft.com/office/powerpoint/2010/main" val="4162472922"/>
              </p:ext>
            </p:extLst>
          </p:nvPr>
        </p:nvGraphicFramePr>
        <p:xfrm>
          <a:off x="1126435" y="159026"/>
          <a:ext cx="9903791" cy="640521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02840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2938EC3-11B5-364B-809F-3B72D62D7F65}"/>
            </a:ext>
          </a:extLst>
        </p:cNvPr>
        <p:cNvGrpSpPr/>
        <p:nvPr/>
      </p:nvGrpSpPr>
      <p:grpSpPr>
        <a:xfrm>
          <a:off x="0" y="0"/>
          <a:ext cx="0" cy="0"/>
          <a:chOff x="0" y="0"/>
          <a:chExt cx="0" cy="0"/>
        </a:xfrm>
      </p:grpSpPr>
      <p:graphicFrame>
        <p:nvGraphicFramePr>
          <p:cNvPr id="2" name="Grafico 1">
            <a:extLst>
              <a:ext uri="{FF2B5EF4-FFF2-40B4-BE49-F238E27FC236}">
                <a16:creationId xmlns:a16="http://schemas.microsoft.com/office/drawing/2014/main" xmlns="" id="{F00B589C-673A-770A-D76C-7B626A6316CA}"/>
              </a:ext>
            </a:extLst>
          </p:cNvPr>
          <p:cNvGraphicFramePr>
            <a:graphicFrameLocks/>
          </p:cNvGraphicFramePr>
          <p:nvPr>
            <p:extLst>
              <p:ext uri="{D42A27DB-BD31-4B8C-83A1-F6EECF244321}">
                <p14:modId xmlns:p14="http://schemas.microsoft.com/office/powerpoint/2010/main" val="1602024959"/>
              </p:ext>
            </p:extLst>
          </p:nvPr>
        </p:nvGraphicFramePr>
        <p:xfrm>
          <a:off x="260626" y="463826"/>
          <a:ext cx="10641496" cy="61534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41183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menu, numero&#10;&#10;Il contenuto generato dall'IA potrebbe non essere corretto.">
            <a:extLst>
              <a:ext uri="{FF2B5EF4-FFF2-40B4-BE49-F238E27FC236}">
                <a16:creationId xmlns:a16="http://schemas.microsoft.com/office/drawing/2014/main" xmlns="" id="{9F4D6A43-EA4B-346B-7331-CE4E1AC9F885}"/>
              </a:ext>
            </a:extLst>
          </p:cNvPr>
          <p:cNvPicPr>
            <a:picLocks noChangeAspect="1"/>
          </p:cNvPicPr>
          <p:nvPr/>
        </p:nvPicPr>
        <p:blipFill>
          <a:blip r:embed="rId2"/>
          <a:srcRect b="16264"/>
          <a:stretch>
            <a:fillRect/>
          </a:stretch>
        </p:blipFill>
        <p:spPr>
          <a:xfrm>
            <a:off x="75096" y="4415"/>
            <a:ext cx="11149643" cy="6847087"/>
          </a:xfrm>
          <a:prstGeom prst="rect">
            <a:avLst/>
          </a:prstGeom>
        </p:spPr>
      </p:pic>
      <p:cxnSp>
        <p:nvCxnSpPr>
          <p:cNvPr id="5" name="Connettore diritto 4">
            <a:extLst>
              <a:ext uri="{FF2B5EF4-FFF2-40B4-BE49-F238E27FC236}">
                <a16:creationId xmlns:a16="http://schemas.microsoft.com/office/drawing/2014/main" xmlns="" id="{A63725F2-1910-FDB6-4BA0-114AC55301ED}"/>
              </a:ext>
            </a:extLst>
          </p:cNvPr>
          <p:cNvCxnSpPr>
            <a:cxnSpLocks/>
          </p:cNvCxnSpPr>
          <p:nvPr/>
        </p:nvCxnSpPr>
        <p:spPr>
          <a:xfrm>
            <a:off x="3427896" y="2623931"/>
            <a:ext cx="7226852"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Connettore diritto 7">
            <a:extLst>
              <a:ext uri="{FF2B5EF4-FFF2-40B4-BE49-F238E27FC236}">
                <a16:creationId xmlns:a16="http://schemas.microsoft.com/office/drawing/2014/main" xmlns="" id="{ED4EEA12-1BBF-9193-AB3D-A8BAC9B9E423}"/>
              </a:ext>
            </a:extLst>
          </p:cNvPr>
          <p:cNvCxnSpPr>
            <a:cxnSpLocks/>
          </p:cNvCxnSpPr>
          <p:nvPr/>
        </p:nvCxnSpPr>
        <p:spPr>
          <a:xfrm>
            <a:off x="3328505" y="6703392"/>
            <a:ext cx="7463182"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746966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schermata, numero, Carattere&#10;&#10;Il contenuto generato dall'IA potrebbe non essere corretto.">
            <a:extLst>
              <a:ext uri="{FF2B5EF4-FFF2-40B4-BE49-F238E27FC236}">
                <a16:creationId xmlns:a16="http://schemas.microsoft.com/office/drawing/2014/main" xmlns="" id="{55738AFC-3862-435A-4C42-CE2298EEF5E1}"/>
              </a:ext>
            </a:extLst>
          </p:cNvPr>
          <p:cNvPicPr>
            <a:picLocks noChangeAspect="1"/>
          </p:cNvPicPr>
          <p:nvPr/>
        </p:nvPicPr>
        <p:blipFill>
          <a:blip r:embed="rId2"/>
          <a:stretch>
            <a:fillRect/>
          </a:stretch>
        </p:blipFill>
        <p:spPr>
          <a:xfrm>
            <a:off x="272493" y="0"/>
            <a:ext cx="10728183" cy="6858000"/>
          </a:xfrm>
          <a:prstGeom prst="rect">
            <a:avLst/>
          </a:prstGeom>
        </p:spPr>
      </p:pic>
      <p:cxnSp>
        <p:nvCxnSpPr>
          <p:cNvPr id="4" name="Connettore diritto 3">
            <a:extLst>
              <a:ext uri="{FF2B5EF4-FFF2-40B4-BE49-F238E27FC236}">
                <a16:creationId xmlns:a16="http://schemas.microsoft.com/office/drawing/2014/main" xmlns="" id="{B5EA6BE1-2DF4-C98C-A580-252F6ED8B237}"/>
              </a:ext>
            </a:extLst>
          </p:cNvPr>
          <p:cNvCxnSpPr>
            <a:cxnSpLocks/>
          </p:cNvCxnSpPr>
          <p:nvPr/>
        </p:nvCxnSpPr>
        <p:spPr>
          <a:xfrm>
            <a:off x="2581344" y="3354045"/>
            <a:ext cx="8197091"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804718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151207F6-E848-8392-6CD8-13DEFFB83AD4}"/>
              </a:ext>
            </a:extLst>
          </p:cNvPr>
          <p:cNvPicPr>
            <a:picLocks noChangeAspect="1"/>
          </p:cNvPicPr>
          <p:nvPr/>
        </p:nvPicPr>
        <p:blipFill>
          <a:blip r:embed="rId2"/>
          <a:stretch>
            <a:fillRect/>
          </a:stretch>
        </p:blipFill>
        <p:spPr>
          <a:xfrm>
            <a:off x="342618" y="908177"/>
            <a:ext cx="2334322" cy="3067191"/>
          </a:xfrm>
          <a:prstGeom prst="rect">
            <a:avLst/>
          </a:prstGeom>
        </p:spPr>
      </p:pic>
      <p:pic>
        <p:nvPicPr>
          <p:cNvPr id="5" name="Immagine 4">
            <a:extLst>
              <a:ext uri="{FF2B5EF4-FFF2-40B4-BE49-F238E27FC236}">
                <a16:creationId xmlns:a16="http://schemas.microsoft.com/office/drawing/2014/main" xmlns="" id="{F0F686CE-2A21-50AC-161D-48DB4BBBB745}"/>
              </a:ext>
            </a:extLst>
          </p:cNvPr>
          <p:cNvPicPr>
            <a:picLocks noChangeAspect="1"/>
          </p:cNvPicPr>
          <p:nvPr/>
        </p:nvPicPr>
        <p:blipFill>
          <a:blip r:embed="rId3"/>
          <a:stretch>
            <a:fillRect/>
          </a:stretch>
        </p:blipFill>
        <p:spPr>
          <a:xfrm>
            <a:off x="2850872" y="1104346"/>
            <a:ext cx="8011493" cy="2935303"/>
          </a:xfrm>
          <a:prstGeom prst="rect">
            <a:avLst/>
          </a:prstGeom>
        </p:spPr>
      </p:pic>
      <p:sp>
        <p:nvSpPr>
          <p:cNvPr id="6" name="Titolo 1">
            <a:extLst>
              <a:ext uri="{FF2B5EF4-FFF2-40B4-BE49-F238E27FC236}">
                <a16:creationId xmlns:a16="http://schemas.microsoft.com/office/drawing/2014/main" xmlns="" id="{075D3317-2059-B721-D72C-553C698B3DF6}"/>
              </a:ext>
            </a:extLst>
          </p:cNvPr>
          <p:cNvSpPr txBox="1">
            <a:spLocks/>
          </p:cNvSpPr>
          <p:nvPr/>
        </p:nvSpPr>
        <p:spPr>
          <a:xfrm>
            <a:off x="388731" y="144724"/>
            <a:ext cx="10389704" cy="74824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200" b="1" dirty="0">
                <a:solidFill>
                  <a:srgbClr val="0A81C1"/>
                </a:solidFill>
              </a:rPr>
              <a:t>Donatori prenotati ma che non hanno donato nel 2025</a:t>
            </a:r>
          </a:p>
        </p:txBody>
      </p:sp>
      <p:sp>
        <p:nvSpPr>
          <p:cNvPr id="7" name="Segnaposto contenuto 2">
            <a:extLst>
              <a:ext uri="{FF2B5EF4-FFF2-40B4-BE49-F238E27FC236}">
                <a16:creationId xmlns:a16="http://schemas.microsoft.com/office/drawing/2014/main" xmlns="" id="{03B9B87C-4D94-73CE-3FAF-749F081049D5}"/>
              </a:ext>
            </a:extLst>
          </p:cNvPr>
          <p:cNvSpPr txBox="1">
            <a:spLocks/>
          </p:cNvSpPr>
          <p:nvPr/>
        </p:nvSpPr>
        <p:spPr>
          <a:xfrm>
            <a:off x="388731" y="4186749"/>
            <a:ext cx="10305773" cy="2477231"/>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t-IT" b="1" dirty="0">
                <a:solidFill>
                  <a:schemeClr val="tx2">
                    <a:lumMod val="75000"/>
                    <a:lumOff val="25000"/>
                  </a:schemeClr>
                </a:solidFill>
              </a:rPr>
              <a:t>Convocati quasi 30.000 donatori con appuntamento</a:t>
            </a:r>
          </a:p>
          <a:p>
            <a:pPr marL="0" indent="0" algn="ctr">
              <a:buNone/>
            </a:pPr>
            <a:r>
              <a:rPr lang="it-IT" b="1" dirty="0">
                <a:solidFill>
                  <a:schemeClr val="tx2">
                    <a:lumMod val="75000"/>
                    <a:lumOff val="25000"/>
                  </a:schemeClr>
                </a:solidFill>
                <a:latin typeface="Aptos" panose="020B0004020202020204" pitchFamily="34" charset="0"/>
              </a:rPr>
              <a:t>N. di telefonate per convocarli circa 120.000</a:t>
            </a:r>
          </a:p>
          <a:p>
            <a:pPr marL="0" indent="0" algn="ctr">
              <a:buNone/>
            </a:pPr>
            <a:r>
              <a:rPr lang="it-IT" b="1" dirty="0">
                <a:solidFill>
                  <a:schemeClr val="tx2">
                    <a:lumMod val="75000"/>
                    <a:lumOff val="25000"/>
                  </a:schemeClr>
                </a:solidFill>
                <a:latin typeface="Aptos" panose="020B0004020202020204" pitchFamily="34" charset="0"/>
              </a:rPr>
              <a:t>Disdetti nei giorni precedenti 5.675 donatori</a:t>
            </a:r>
          </a:p>
          <a:p>
            <a:pPr marL="0" indent="0" algn="ctr">
              <a:buNone/>
            </a:pPr>
            <a:r>
              <a:rPr lang="it-IT" b="1" dirty="0">
                <a:solidFill>
                  <a:schemeClr val="tx2">
                    <a:lumMod val="75000"/>
                    <a:lumOff val="25000"/>
                  </a:schemeClr>
                </a:solidFill>
                <a:latin typeface="Aptos" panose="020B0004020202020204" pitchFamily="34" charset="0"/>
              </a:rPr>
              <a:t>N. di telefonate per sostituirli circa 20.000</a:t>
            </a:r>
          </a:p>
          <a:p>
            <a:pPr marL="0" indent="0" algn="ctr">
              <a:buNone/>
            </a:pPr>
            <a:r>
              <a:rPr lang="it-IT" b="1" dirty="0">
                <a:solidFill>
                  <a:schemeClr val="tx2">
                    <a:lumMod val="75000"/>
                    <a:lumOff val="25000"/>
                  </a:schemeClr>
                </a:solidFill>
                <a:latin typeface="Aptos" panose="020B0004020202020204" pitchFamily="34" charset="0"/>
              </a:rPr>
              <a:t>Disdetti lo stesso giorno della donazione o non presentati senza alcun avviso: 2.329</a:t>
            </a:r>
            <a:endParaRPr lang="it-IT" dirty="0">
              <a:solidFill>
                <a:schemeClr val="tx2">
                  <a:lumMod val="75000"/>
                  <a:lumOff val="25000"/>
                </a:schemeClr>
              </a:solidFill>
              <a:latin typeface="Aptos" panose="020B0004020202020204" pitchFamily="34" charset="0"/>
            </a:endParaRPr>
          </a:p>
        </p:txBody>
      </p:sp>
    </p:spTree>
    <p:extLst>
      <p:ext uri="{BB962C8B-B14F-4D97-AF65-F5344CB8AC3E}">
        <p14:creationId xmlns:p14="http://schemas.microsoft.com/office/powerpoint/2010/main" val="384314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5BC49E98-75CD-45E7-B0A7-F748146B75B6}"/>
              </a:ext>
            </a:extLst>
          </p:cNvPr>
          <p:cNvSpPr>
            <a:spLocks noGrp="1"/>
          </p:cNvSpPr>
          <p:nvPr>
            <p:ph type="title"/>
          </p:nvPr>
        </p:nvSpPr>
        <p:spPr>
          <a:xfrm>
            <a:off x="1138237" y="118250"/>
            <a:ext cx="9014223" cy="553264"/>
          </a:xfrm>
        </p:spPr>
        <p:txBody>
          <a:bodyPr vert="horz" lIns="91440" tIns="45720" rIns="91440" bIns="45720" rtlCol="0" anchor="t">
            <a:noAutofit/>
          </a:bodyPr>
          <a:lstStyle/>
          <a:p>
            <a:pPr marL="71120" marR="64135" algn="ctr">
              <a:lnSpc>
                <a:spcPct val="115000"/>
              </a:lnSpc>
              <a:spcBef>
                <a:spcPts val="170"/>
              </a:spcBef>
            </a:pPr>
            <a:r>
              <a:rPr lang="it-IT" sz="1400" b="1" dirty="0">
                <a:latin typeface="Times New Roman" panose="02020603050405020304" pitchFamily="18" charset="0"/>
                <a:ea typeface="Times New Roman" panose="02020603050405020304" pitchFamily="18" charset="0"/>
              </a:rPr>
              <a:t>CONVENZIONE TRA L’A.P.S.S. E L’ASSOCIAZIONE A.V.I.S. DEL TRENTINO EQUIPARATA REGIONALE PER ATTIVITA’ AGGIUNTIVE A FAVORE DEL MIGLIORAMENTO DELLA RACCOLTA SANGUE </a:t>
            </a:r>
          </a:p>
        </p:txBody>
      </p:sp>
      <p:sp>
        <p:nvSpPr>
          <p:cNvPr id="3" name="Segnaposto contenuto 2">
            <a:extLst>
              <a:ext uri="{FF2B5EF4-FFF2-40B4-BE49-F238E27FC236}">
                <a16:creationId xmlns:a16="http://schemas.microsoft.com/office/drawing/2014/main" xmlns="" id="{19A2E353-2EE3-4C62-A14B-41576306675A}"/>
              </a:ext>
            </a:extLst>
          </p:cNvPr>
          <p:cNvSpPr>
            <a:spLocks noGrp="1"/>
          </p:cNvSpPr>
          <p:nvPr>
            <p:ph idx="1"/>
          </p:nvPr>
        </p:nvSpPr>
        <p:spPr>
          <a:xfrm>
            <a:off x="2243668" y="681208"/>
            <a:ext cx="6686550" cy="286202"/>
          </a:xfrm>
        </p:spPr>
        <p:txBody>
          <a:bodyPr vert="horz" lIns="91440" tIns="45720" rIns="91440" bIns="45720" rtlCol="0">
            <a:normAutofit fontScale="62500" lnSpcReduction="20000"/>
          </a:bodyPr>
          <a:lstStyle/>
          <a:p>
            <a:pPr marL="0"/>
            <a:r>
              <a:rPr lang="en-US" dirty="0" err="1"/>
              <a:t>Firmato</a:t>
            </a:r>
            <a:r>
              <a:rPr lang="en-US" dirty="0"/>
              <a:t> 17/01/2019 con </a:t>
            </a:r>
            <a:r>
              <a:rPr lang="en-US" dirty="0" err="1"/>
              <a:t>durata</a:t>
            </a:r>
            <a:r>
              <a:rPr lang="en-US" dirty="0"/>
              <a:t> </a:t>
            </a:r>
            <a:r>
              <a:rPr lang="en-US" dirty="0" err="1"/>
              <a:t>fino</a:t>
            </a:r>
            <a:r>
              <a:rPr lang="en-US" dirty="0"/>
              <a:t> al 31/12/2020</a:t>
            </a:r>
          </a:p>
          <a:p>
            <a:pPr marL="0" indent="0">
              <a:buNone/>
            </a:pPr>
            <a:endParaRPr lang="en-US" dirty="0"/>
          </a:p>
        </p:txBody>
      </p:sp>
      <p:graphicFrame>
        <p:nvGraphicFramePr>
          <p:cNvPr id="4" name="Tabella 5">
            <a:extLst>
              <a:ext uri="{FF2B5EF4-FFF2-40B4-BE49-F238E27FC236}">
                <a16:creationId xmlns:a16="http://schemas.microsoft.com/office/drawing/2014/main" xmlns="" id="{966B4F21-6078-4D15-BB4B-AC0C8CFFFBE1}"/>
              </a:ext>
            </a:extLst>
          </p:cNvPr>
          <p:cNvGraphicFramePr>
            <a:graphicFrameLocks noGrp="1"/>
          </p:cNvGraphicFramePr>
          <p:nvPr>
            <p:extLst>
              <p:ext uri="{D42A27DB-BD31-4B8C-83A1-F6EECF244321}">
                <p14:modId xmlns:p14="http://schemas.microsoft.com/office/powerpoint/2010/main" val="659400153"/>
              </p:ext>
            </p:extLst>
          </p:nvPr>
        </p:nvGraphicFramePr>
        <p:xfrm>
          <a:off x="1703511" y="1276512"/>
          <a:ext cx="8448949" cy="2966720"/>
        </p:xfrm>
        <a:graphic>
          <a:graphicData uri="http://schemas.openxmlformats.org/drawingml/2006/table">
            <a:tbl>
              <a:tblPr firstRow="1" bandRow="1">
                <a:tableStyleId>{21E4AEA4-8DFA-4A89-87EB-49C32662AFE0}</a:tableStyleId>
              </a:tblPr>
              <a:tblGrid>
                <a:gridCol w="2816316">
                  <a:extLst>
                    <a:ext uri="{9D8B030D-6E8A-4147-A177-3AD203B41FA5}">
                      <a16:colId xmlns:a16="http://schemas.microsoft.com/office/drawing/2014/main" xmlns="" val="3704506883"/>
                    </a:ext>
                  </a:extLst>
                </a:gridCol>
                <a:gridCol w="2364286">
                  <a:extLst>
                    <a:ext uri="{9D8B030D-6E8A-4147-A177-3AD203B41FA5}">
                      <a16:colId xmlns:a16="http://schemas.microsoft.com/office/drawing/2014/main" xmlns="" val="4245333685"/>
                    </a:ext>
                  </a:extLst>
                </a:gridCol>
                <a:gridCol w="3268347">
                  <a:extLst>
                    <a:ext uri="{9D8B030D-6E8A-4147-A177-3AD203B41FA5}">
                      <a16:colId xmlns:a16="http://schemas.microsoft.com/office/drawing/2014/main" xmlns="" val="4030290390"/>
                    </a:ext>
                  </a:extLst>
                </a:gridCol>
              </a:tblGrid>
              <a:tr h="370840">
                <a:tc>
                  <a:txBody>
                    <a:bodyPr/>
                    <a:lstStyle/>
                    <a:p>
                      <a:r>
                        <a:rPr lang="it-IT" dirty="0"/>
                        <a:t>Anno d’esercizio</a:t>
                      </a:r>
                    </a:p>
                  </a:txBody>
                  <a:tcPr/>
                </a:tc>
                <a:tc>
                  <a:txBody>
                    <a:bodyPr/>
                    <a:lstStyle/>
                    <a:p>
                      <a:r>
                        <a:rPr lang="it-IT" dirty="0"/>
                        <a:t>Donazioni raccolte</a:t>
                      </a:r>
                    </a:p>
                  </a:txBody>
                  <a:tcPr/>
                </a:tc>
                <a:tc>
                  <a:txBody>
                    <a:bodyPr/>
                    <a:lstStyle/>
                    <a:p>
                      <a:r>
                        <a:rPr lang="it-IT" dirty="0"/>
                        <a:t>Aspiranti donatori visitati</a:t>
                      </a:r>
                    </a:p>
                  </a:txBody>
                  <a:tcPr/>
                </a:tc>
                <a:extLst>
                  <a:ext uri="{0D108BD9-81ED-4DB2-BD59-A6C34878D82A}">
                    <a16:rowId xmlns:a16="http://schemas.microsoft.com/office/drawing/2014/main" xmlns="" val="1756418153"/>
                  </a:ext>
                </a:extLst>
              </a:tr>
              <a:tr h="370840">
                <a:tc>
                  <a:txBody>
                    <a:bodyPr/>
                    <a:lstStyle/>
                    <a:p>
                      <a:r>
                        <a:rPr lang="it-IT" dirty="0"/>
                        <a:t>2019</a:t>
                      </a:r>
                    </a:p>
                  </a:txBody>
                  <a:tcPr/>
                </a:tc>
                <a:tc>
                  <a:txBody>
                    <a:bodyPr/>
                    <a:lstStyle/>
                    <a:p>
                      <a:r>
                        <a:rPr lang="it-IT" dirty="0"/>
                        <a:t>1.765</a:t>
                      </a:r>
                    </a:p>
                  </a:txBody>
                  <a:tcPr/>
                </a:tc>
                <a:tc>
                  <a:txBody>
                    <a:bodyPr/>
                    <a:lstStyle/>
                    <a:p>
                      <a:endParaRPr lang="it-IT" dirty="0"/>
                    </a:p>
                  </a:txBody>
                  <a:tcPr/>
                </a:tc>
                <a:extLst>
                  <a:ext uri="{0D108BD9-81ED-4DB2-BD59-A6C34878D82A}">
                    <a16:rowId xmlns:a16="http://schemas.microsoft.com/office/drawing/2014/main" xmlns="" val="272023177"/>
                  </a:ext>
                </a:extLst>
              </a:tr>
              <a:tr h="370840">
                <a:tc>
                  <a:txBody>
                    <a:bodyPr/>
                    <a:lstStyle/>
                    <a:p>
                      <a:r>
                        <a:rPr lang="it-IT" dirty="0"/>
                        <a:t>2020</a:t>
                      </a:r>
                    </a:p>
                  </a:txBody>
                  <a:tcPr/>
                </a:tc>
                <a:tc>
                  <a:txBody>
                    <a:bodyPr/>
                    <a:lstStyle/>
                    <a:p>
                      <a:r>
                        <a:rPr lang="it-IT" dirty="0"/>
                        <a:t>6.822</a:t>
                      </a:r>
                    </a:p>
                  </a:txBody>
                  <a:tcPr/>
                </a:tc>
                <a:tc>
                  <a:txBody>
                    <a:bodyPr/>
                    <a:lstStyle/>
                    <a:p>
                      <a:endParaRPr lang="it-IT" dirty="0"/>
                    </a:p>
                  </a:txBody>
                  <a:tcPr/>
                </a:tc>
                <a:extLst>
                  <a:ext uri="{0D108BD9-81ED-4DB2-BD59-A6C34878D82A}">
                    <a16:rowId xmlns:a16="http://schemas.microsoft.com/office/drawing/2014/main" xmlns="" val="3582788809"/>
                  </a:ext>
                </a:extLst>
              </a:tr>
              <a:tr h="370840">
                <a:tc>
                  <a:txBody>
                    <a:bodyPr/>
                    <a:lstStyle/>
                    <a:p>
                      <a:r>
                        <a:rPr lang="it-IT" dirty="0"/>
                        <a:t>2021</a:t>
                      </a:r>
                    </a:p>
                  </a:txBody>
                  <a:tcPr/>
                </a:tc>
                <a:tc>
                  <a:txBody>
                    <a:bodyPr/>
                    <a:lstStyle/>
                    <a:p>
                      <a:r>
                        <a:rPr lang="it-IT" dirty="0"/>
                        <a:t>10.043</a:t>
                      </a:r>
                    </a:p>
                  </a:txBody>
                  <a:tcPr/>
                </a:tc>
                <a:tc>
                  <a:txBody>
                    <a:bodyPr/>
                    <a:lstStyle/>
                    <a:p>
                      <a:r>
                        <a:rPr lang="it-IT" dirty="0"/>
                        <a:t>279 (2 mesi finali)</a:t>
                      </a:r>
                    </a:p>
                  </a:txBody>
                  <a:tcPr/>
                </a:tc>
                <a:extLst>
                  <a:ext uri="{0D108BD9-81ED-4DB2-BD59-A6C34878D82A}">
                    <a16:rowId xmlns:a16="http://schemas.microsoft.com/office/drawing/2014/main" xmlns="" val="867273329"/>
                  </a:ext>
                </a:extLst>
              </a:tr>
              <a:tr h="370840">
                <a:tc>
                  <a:txBody>
                    <a:bodyPr/>
                    <a:lstStyle/>
                    <a:p>
                      <a:r>
                        <a:rPr lang="it-IT" dirty="0"/>
                        <a:t>2022</a:t>
                      </a:r>
                    </a:p>
                  </a:txBody>
                  <a:tcPr/>
                </a:tc>
                <a:tc>
                  <a:txBody>
                    <a:bodyPr/>
                    <a:lstStyle/>
                    <a:p>
                      <a:r>
                        <a:rPr lang="it-IT" dirty="0"/>
                        <a:t>11.203</a:t>
                      </a:r>
                    </a:p>
                  </a:txBody>
                  <a:tcPr/>
                </a:tc>
                <a:tc>
                  <a:txBody>
                    <a:bodyPr/>
                    <a:lstStyle/>
                    <a:p>
                      <a:r>
                        <a:rPr lang="it-IT" dirty="0"/>
                        <a:t>1.698</a:t>
                      </a:r>
                    </a:p>
                  </a:txBody>
                  <a:tcPr/>
                </a:tc>
                <a:extLst>
                  <a:ext uri="{0D108BD9-81ED-4DB2-BD59-A6C34878D82A}">
                    <a16:rowId xmlns:a16="http://schemas.microsoft.com/office/drawing/2014/main" xmlns="" val="1892307064"/>
                  </a:ext>
                </a:extLst>
              </a:tr>
              <a:tr h="370840">
                <a:tc>
                  <a:txBody>
                    <a:bodyPr/>
                    <a:lstStyle/>
                    <a:p>
                      <a:r>
                        <a:rPr lang="it-IT" dirty="0"/>
                        <a:t>2023</a:t>
                      </a:r>
                    </a:p>
                  </a:txBody>
                  <a:tcPr/>
                </a:tc>
                <a:tc>
                  <a:txBody>
                    <a:bodyPr/>
                    <a:lstStyle/>
                    <a:p>
                      <a:r>
                        <a:rPr lang="it-IT" dirty="0"/>
                        <a:t>11.825</a:t>
                      </a:r>
                    </a:p>
                  </a:txBody>
                  <a:tcPr/>
                </a:tc>
                <a:tc>
                  <a:txBody>
                    <a:bodyPr/>
                    <a:lstStyle/>
                    <a:p>
                      <a:r>
                        <a:rPr lang="it-IT" dirty="0"/>
                        <a:t>1.550</a:t>
                      </a:r>
                    </a:p>
                  </a:txBody>
                  <a:tcPr/>
                </a:tc>
                <a:extLst>
                  <a:ext uri="{0D108BD9-81ED-4DB2-BD59-A6C34878D82A}">
                    <a16:rowId xmlns:a16="http://schemas.microsoft.com/office/drawing/2014/main" xmlns="" val="3168647355"/>
                  </a:ext>
                </a:extLst>
              </a:tr>
              <a:tr h="370840">
                <a:tc>
                  <a:txBody>
                    <a:bodyPr/>
                    <a:lstStyle/>
                    <a:p>
                      <a:r>
                        <a:rPr lang="it-IT" dirty="0"/>
                        <a:t>2024</a:t>
                      </a:r>
                    </a:p>
                  </a:txBody>
                  <a:tcPr/>
                </a:tc>
                <a:tc>
                  <a:txBody>
                    <a:bodyPr/>
                    <a:lstStyle/>
                    <a:p>
                      <a:r>
                        <a:rPr lang="it-IT" dirty="0"/>
                        <a:t>13.607</a:t>
                      </a:r>
                    </a:p>
                  </a:txBody>
                  <a:tcPr/>
                </a:tc>
                <a:tc>
                  <a:txBody>
                    <a:bodyPr/>
                    <a:lstStyle/>
                    <a:p>
                      <a:r>
                        <a:rPr lang="it-IT" dirty="0"/>
                        <a:t>1.703</a:t>
                      </a:r>
                    </a:p>
                  </a:txBody>
                  <a:tcPr/>
                </a:tc>
                <a:extLst>
                  <a:ext uri="{0D108BD9-81ED-4DB2-BD59-A6C34878D82A}">
                    <a16:rowId xmlns:a16="http://schemas.microsoft.com/office/drawing/2014/main" xmlns="" val="1001238626"/>
                  </a:ext>
                </a:extLst>
              </a:tr>
              <a:tr h="370840">
                <a:tc>
                  <a:txBody>
                    <a:bodyPr/>
                    <a:lstStyle/>
                    <a:p>
                      <a:r>
                        <a:rPr lang="it-IT" dirty="0"/>
                        <a:t>2025</a:t>
                      </a:r>
                    </a:p>
                  </a:txBody>
                  <a:tcPr/>
                </a:tc>
                <a:tc>
                  <a:txBody>
                    <a:bodyPr/>
                    <a:lstStyle/>
                    <a:p>
                      <a:r>
                        <a:rPr lang="it-IT" dirty="0"/>
                        <a:t>12.998</a:t>
                      </a:r>
                    </a:p>
                  </a:txBody>
                  <a:tcPr/>
                </a:tc>
                <a:tc>
                  <a:txBody>
                    <a:bodyPr/>
                    <a:lstStyle/>
                    <a:p>
                      <a:r>
                        <a:rPr lang="it-IT" dirty="0"/>
                        <a:t>1.485</a:t>
                      </a:r>
                    </a:p>
                  </a:txBody>
                  <a:tcPr/>
                </a:tc>
                <a:extLst>
                  <a:ext uri="{0D108BD9-81ED-4DB2-BD59-A6C34878D82A}">
                    <a16:rowId xmlns:a16="http://schemas.microsoft.com/office/drawing/2014/main" xmlns="" val="3448375569"/>
                  </a:ext>
                </a:extLst>
              </a:tr>
            </a:tbl>
          </a:graphicData>
        </a:graphic>
      </p:graphicFrame>
      <p:graphicFrame>
        <p:nvGraphicFramePr>
          <p:cNvPr id="9" name="Tabella 4">
            <a:extLst>
              <a:ext uri="{FF2B5EF4-FFF2-40B4-BE49-F238E27FC236}">
                <a16:creationId xmlns:a16="http://schemas.microsoft.com/office/drawing/2014/main" xmlns="" id="{30CF31AD-4489-462E-999B-3C2776FFF088}"/>
              </a:ext>
            </a:extLst>
          </p:cNvPr>
          <p:cNvGraphicFramePr>
            <a:graphicFrameLocks/>
          </p:cNvGraphicFramePr>
          <p:nvPr>
            <p:extLst>
              <p:ext uri="{D42A27DB-BD31-4B8C-83A1-F6EECF244321}">
                <p14:modId xmlns:p14="http://schemas.microsoft.com/office/powerpoint/2010/main" val="1010845161"/>
              </p:ext>
            </p:extLst>
          </p:nvPr>
        </p:nvGraphicFramePr>
        <p:xfrm>
          <a:off x="1703512" y="4293096"/>
          <a:ext cx="8448948" cy="2225040"/>
        </p:xfrm>
        <a:graphic>
          <a:graphicData uri="http://schemas.openxmlformats.org/drawingml/2006/table">
            <a:tbl>
              <a:tblPr firstRow="1" bandRow="1">
                <a:tableStyleId>{21E4AEA4-8DFA-4A89-87EB-49C32662AFE0}</a:tableStyleId>
              </a:tblPr>
              <a:tblGrid>
                <a:gridCol w="3155618">
                  <a:extLst>
                    <a:ext uri="{9D8B030D-6E8A-4147-A177-3AD203B41FA5}">
                      <a16:colId xmlns:a16="http://schemas.microsoft.com/office/drawing/2014/main" xmlns="" val="3647231990"/>
                    </a:ext>
                  </a:extLst>
                </a:gridCol>
                <a:gridCol w="756190">
                  <a:extLst>
                    <a:ext uri="{9D8B030D-6E8A-4147-A177-3AD203B41FA5}">
                      <a16:colId xmlns:a16="http://schemas.microsoft.com/office/drawing/2014/main" xmlns="" val="2188778143"/>
                    </a:ext>
                  </a:extLst>
                </a:gridCol>
                <a:gridCol w="756190">
                  <a:extLst>
                    <a:ext uri="{9D8B030D-6E8A-4147-A177-3AD203B41FA5}">
                      <a16:colId xmlns:a16="http://schemas.microsoft.com/office/drawing/2014/main" xmlns="" val="1073714912"/>
                    </a:ext>
                  </a:extLst>
                </a:gridCol>
                <a:gridCol w="756190">
                  <a:extLst>
                    <a:ext uri="{9D8B030D-6E8A-4147-A177-3AD203B41FA5}">
                      <a16:colId xmlns:a16="http://schemas.microsoft.com/office/drawing/2014/main" xmlns="" val="1104102577"/>
                    </a:ext>
                  </a:extLst>
                </a:gridCol>
                <a:gridCol w="756190">
                  <a:extLst>
                    <a:ext uri="{9D8B030D-6E8A-4147-A177-3AD203B41FA5}">
                      <a16:colId xmlns:a16="http://schemas.microsoft.com/office/drawing/2014/main" xmlns="" val="4109705136"/>
                    </a:ext>
                  </a:extLst>
                </a:gridCol>
                <a:gridCol w="756190">
                  <a:extLst>
                    <a:ext uri="{9D8B030D-6E8A-4147-A177-3AD203B41FA5}">
                      <a16:colId xmlns:a16="http://schemas.microsoft.com/office/drawing/2014/main" xmlns="" val="1934239407"/>
                    </a:ext>
                  </a:extLst>
                </a:gridCol>
                <a:gridCol w="756190">
                  <a:extLst>
                    <a:ext uri="{9D8B030D-6E8A-4147-A177-3AD203B41FA5}">
                      <a16:colId xmlns:a16="http://schemas.microsoft.com/office/drawing/2014/main" xmlns="" val="2655641027"/>
                    </a:ext>
                  </a:extLst>
                </a:gridCol>
                <a:gridCol w="756190">
                  <a:extLst>
                    <a:ext uri="{9D8B030D-6E8A-4147-A177-3AD203B41FA5}">
                      <a16:colId xmlns:a16="http://schemas.microsoft.com/office/drawing/2014/main" xmlns="" val="592522081"/>
                    </a:ext>
                  </a:extLst>
                </a:gridCol>
              </a:tblGrid>
              <a:tr h="370840">
                <a:tc>
                  <a:txBody>
                    <a:bodyPr/>
                    <a:lstStyle/>
                    <a:p>
                      <a:r>
                        <a:rPr lang="it-IT" dirty="0"/>
                        <a:t>Personale impegnato</a:t>
                      </a:r>
                    </a:p>
                  </a:txBody>
                  <a:tcPr/>
                </a:tc>
                <a:tc>
                  <a:txBody>
                    <a:bodyPr/>
                    <a:lstStyle/>
                    <a:p>
                      <a:r>
                        <a:rPr lang="it-IT" dirty="0"/>
                        <a:t>2019</a:t>
                      </a:r>
                    </a:p>
                  </a:txBody>
                  <a:tcPr/>
                </a:tc>
                <a:tc>
                  <a:txBody>
                    <a:bodyPr/>
                    <a:lstStyle/>
                    <a:p>
                      <a:r>
                        <a:rPr lang="it-IT" dirty="0"/>
                        <a:t>2020</a:t>
                      </a:r>
                    </a:p>
                  </a:txBody>
                  <a:tcPr/>
                </a:tc>
                <a:tc>
                  <a:txBody>
                    <a:bodyPr/>
                    <a:lstStyle/>
                    <a:p>
                      <a:r>
                        <a:rPr lang="it-IT" dirty="0"/>
                        <a:t>2021</a:t>
                      </a:r>
                    </a:p>
                  </a:txBody>
                  <a:tcPr/>
                </a:tc>
                <a:tc>
                  <a:txBody>
                    <a:bodyPr/>
                    <a:lstStyle/>
                    <a:p>
                      <a:r>
                        <a:rPr lang="it-IT" dirty="0"/>
                        <a:t>2022</a:t>
                      </a:r>
                    </a:p>
                  </a:txBody>
                  <a:tcPr/>
                </a:tc>
                <a:tc>
                  <a:txBody>
                    <a:bodyPr/>
                    <a:lstStyle/>
                    <a:p>
                      <a:r>
                        <a:rPr lang="it-IT" dirty="0"/>
                        <a:t>2023</a:t>
                      </a:r>
                    </a:p>
                  </a:txBody>
                  <a:tcPr/>
                </a:tc>
                <a:tc>
                  <a:txBody>
                    <a:bodyPr/>
                    <a:lstStyle/>
                    <a:p>
                      <a:r>
                        <a:rPr lang="it-IT" dirty="0"/>
                        <a:t>2024</a:t>
                      </a:r>
                    </a:p>
                  </a:txBody>
                  <a:tcPr/>
                </a:tc>
                <a:tc>
                  <a:txBody>
                    <a:bodyPr/>
                    <a:lstStyle/>
                    <a:p>
                      <a:r>
                        <a:rPr lang="it-IT" dirty="0"/>
                        <a:t>2025</a:t>
                      </a:r>
                    </a:p>
                  </a:txBody>
                  <a:tcPr/>
                </a:tc>
                <a:extLst>
                  <a:ext uri="{0D108BD9-81ED-4DB2-BD59-A6C34878D82A}">
                    <a16:rowId xmlns:a16="http://schemas.microsoft.com/office/drawing/2014/main" xmlns="" val="2789934657"/>
                  </a:ext>
                </a:extLst>
              </a:tr>
              <a:tr h="370840">
                <a:tc>
                  <a:txBody>
                    <a:bodyPr/>
                    <a:lstStyle/>
                    <a:p>
                      <a:r>
                        <a:rPr lang="it-IT" dirty="0"/>
                        <a:t>Coordinatore volontario</a:t>
                      </a:r>
                    </a:p>
                  </a:txBody>
                  <a:tcPr/>
                </a:tc>
                <a:tc>
                  <a:txBody>
                    <a:bodyPr/>
                    <a:lstStyle/>
                    <a:p>
                      <a:r>
                        <a:rPr lang="it-IT" dirty="0"/>
                        <a:t>1</a:t>
                      </a:r>
                    </a:p>
                  </a:txBody>
                  <a:tcPr/>
                </a:tc>
                <a:tc>
                  <a:txBody>
                    <a:bodyPr/>
                    <a:lstStyle/>
                    <a:p>
                      <a:r>
                        <a:rPr lang="it-IT" dirty="0"/>
                        <a:t>1</a:t>
                      </a:r>
                    </a:p>
                  </a:txBody>
                  <a:tcPr/>
                </a:tc>
                <a:tc>
                  <a:txBody>
                    <a:bodyPr/>
                    <a:lstStyle/>
                    <a:p>
                      <a:r>
                        <a:rPr lang="it-IT" dirty="0"/>
                        <a:t>1</a:t>
                      </a:r>
                    </a:p>
                  </a:txBody>
                  <a:tcPr/>
                </a:tc>
                <a:tc>
                  <a:txBody>
                    <a:bodyPr/>
                    <a:lstStyle/>
                    <a:p>
                      <a:r>
                        <a:rPr lang="it-IT" dirty="0"/>
                        <a:t>1</a:t>
                      </a:r>
                    </a:p>
                  </a:txBody>
                  <a:tcPr/>
                </a:tc>
                <a:tc>
                  <a:txBody>
                    <a:bodyPr/>
                    <a:lstStyle/>
                    <a:p>
                      <a:r>
                        <a:rPr lang="it-IT" dirty="0"/>
                        <a:t>1</a:t>
                      </a:r>
                    </a:p>
                  </a:txBody>
                  <a:tcPr/>
                </a:tc>
                <a:tc>
                  <a:txBody>
                    <a:bodyPr/>
                    <a:lstStyle/>
                    <a:p>
                      <a:r>
                        <a:rPr lang="it-IT" dirty="0"/>
                        <a:t>1</a:t>
                      </a:r>
                    </a:p>
                  </a:txBody>
                  <a:tcPr/>
                </a:tc>
                <a:tc>
                  <a:txBody>
                    <a:bodyPr/>
                    <a:lstStyle/>
                    <a:p>
                      <a:r>
                        <a:rPr lang="it-IT" dirty="0"/>
                        <a:t>1</a:t>
                      </a:r>
                    </a:p>
                  </a:txBody>
                  <a:tcPr/>
                </a:tc>
                <a:extLst>
                  <a:ext uri="{0D108BD9-81ED-4DB2-BD59-A6C34878D82A}">
                    <a16:rowId xmlns:a16="http://schemas.microsoft.com/office/drawing/2014/main" xmlns="" val="2908068203"/>
                  </a:ext>
                </a:extLst>
              </a:tr>
              <a:tr h="370840">
                <a:tc>
                  <a:txBody>
                    <a:bodyPr/>
                    <a:lstStyle/>
                    <a:p>
                      <a:r>
                        <a:rPr lang="it-IT" dirty="0"/>
                        <a:t>Dipendenti per chiamata</a:t>
                      </a:r>
                    </a:p>
                  </a:txBody>
                  <a:tcPr/>
                </a:tc>
                <a:tc>
                  <a:txBody>
                    <a:bodyPr/>
                    <a:lstStyle/>
                    <a:p>
                      <a:r>
                        <a:rPr lang="it-IT" dirty="0"/>
                        <a:t>5</a:t>
                      </a:r>
                    </a:p>
                  </a:txBody>
                  <a:tcPr/>
                </a:tc>
                <a:tc>
                  <a:txBody>
                    <a:bodyPr/>
                    <a:lstStyle/>
                    <a:p>
                      <a:r>
                        <a:rPr lang="it-IT" dirty="0"/>
                        <a:t>5</a:t>
                      </a:r>
                    </a:p>
                  </a:txBody>
                  <a:tcPr/>
                </a:tc>
                <a:tc>
                  <a:txBody>
                    <a:bodyPr/>
                    <a:lstStyle/>
                    <a:p>
                      <a:r>
                        <a:rPr lang="it-IT" dirty="0"/>
                        <a:t>6</a:t>
                      </a:r>
                    </a:p>
                  </a:txBody>
                  <a:tcPr/>
                </a:tc>
                <a:tc>
                  <a:txBody>
                    <a:bodyPr/>
                    <a:lstStyle/>
                    <a:p>
                      <a:r>
                        <a:rPr lang="it-IT" dirty="0"/>
                        <a:t>7</a:t>
                      </a:r>
                    </a:p>
                  </a:txBody>
                  <a:tcPr/>
                </a:tc>
                <a:tc>
                  <a:txBody>
                    <a:bodyPr/>
                    <a:lstStyle/>
                    <a:p>
                      <a:r>
                        <a:rPr lang="it-IT" dirty="0"/>
                        <a:t>7</a:t>
                      </a:r>
                    </a:p>
                  </a:txBody>
                  <a:tcPr/>
                </a:tc>
                <a:tc>
                  <a:txBody>
                    <a:bodyPr/>
                    <a:lstStyle/>
                    <a:p>
                      <a:r>
                        <a:rPr lang="it-IT" dirty="0"/>
                        <a:t>7</a:t>
                      </a:r>
                    </a:p>
                  </a:txBody>
                  <a:tcPr/>
                </a:tc>
                <a:tc>
                  <a:txBody>
                    <a:bodyPr/>
                    <a:lstStyle/>
                    <a:p>
                      <a:r>
                        <a:rPr lang="it-IT" dirty="0"/>
                        <a:t>7</a:t>
                      </a:r>
                    </a:p>
                  </a:txBody>
                  <a:tcPr/>
                </a:tc>
                <a:extLst>
                  <a:ext uri="{0D108BD9-81ED-4DB2-BD59-A6C34878D82A}">
                    <a16:rowId xmlns:a16="http://schemas.microsoft.com/office/drawing/2014/main" xmlns="" val="2667401935"/>
                  </a:ext>
                </a:extLst>
              </a:tr>
              <a:tr h="370840">
                <a:tc>
                  <a:txBody>
                    <a:bodyPr/>
                    <a:lstStyle/>
                    <a:p>
                      <a:r>
                        <a:rPr lang="it-IT" dirty="0"/>
                        <a:t>Medici volontari</a:t>
                      </a:r>
                    </a:p>
                  </a:txBody>
                  <a:tcPr/>
                </a:tc>
                <a:tc>
                  <a:txBody>
                    <a:bodyPr/>
                    <a:lstStyle/>
                    <a:p>
                      <a:r>
                        <a:rPr lang="it-IT" dirty="0"/>
                        <a:t>1</a:t>
                      </a:r>
                    </a:p>
                  </a:txBody>
                  <a:tcPr/>
                </a:tc>
                <a:tc>
                  <a:txBody>
                    <a:bodyPr/>
                    <a:lstStyle/>
                    <a:p>
                      <a:r>
                        <a:rPr lang="it-IT" dirty="0"/>
                        <a:t>1</a:t>
                      </a:r>
                    </a:p>
                  </a:txBody>
                  <a:tcPr/>
                </a:tc>
                <a:tc>
                  <a:txBody>
                    <a:bodyPr/>
                    <a:lstStyle/>
                    <a:p>
                      <a:r>
                        <a:rPr lang="it-IT" dirty="0"/>
                        <a:t>3</a:t>
                      </a:r>
                    </a:p>
                  </a:txBody>
                  <a:tcPr/>
                </a:tc>
                <a:tc>
                  <a:txBody>
                    <a:bodyPr/>
                    <a:lstStyle/>
                    <a:p>
                      <a:r>
                        <a:rPr lang="it-IT" dirty="0"/>
                        <a:t>3</a:t>
                      </a:r>
                    </a:p>
                  </a:txBody>
                  <a:tcPr/>
                </a:tc>
                <a:tc>
                  <a:txBody>
                    <a:bodyPr/>
                    <a:lstStyle/>
                    <a:p>
                      <a:r>
                        <a:rPr lang="it-IT" dirty="0"/>
                        <a:t>2</a:t>
                      </a:r>
                    </a:p>
                  </a:txBody>
                  <a:tcPr/>
                </a:tc>
                <a:tc>
                  <a:txBody>
                    <a:bodyPr/>
                    <a:lstStyle/>
                    <a:p>
                      <a:r>
                        <a:rPr lang="it-IT" dirty="0"/>
                        <a:t>2</a:t>
                      </a:r>
                    </a:p>
                  </a:txBody>
                  <a:tcPr/>
                </a:tc>
                <a:tc>
                  <a:txBody>
                    <a:bodyPr/>
                    <a:lstStyle/>
                    <a:p>
                      <a:r>
                        <a:rPr lang="it-IT" dirty="0"/>
                        <a:t>1</a:t>
                      </a:r>
                    </a:p>
                  </a:txBody>
                  <a:tcPr/>
                </a:tc>
                <a:extLst>
                  <a:ext uri="{0D108BD9-81ED-4DB2-BD59-A6C34878D82A}">
                    <a16:rowId xmlns:a16="http://schemas.microsoft.com/office/drawing/2014/main" xmlns="" val="546377727"/>
                  </a:ext>
                </a:extLst>
              </a:tr>
              <a:tr h="370840">
                <a:tc>
                  <a:txBody>
                    <a:bodyPr/>
                    <a:lstStyle/>
                    <a:p>
                      <a:r>
                        <a:rPr lang="it-IT" dirty="0"/>
                        <a:t>Medici liberi professionisti</a:t>
                      </a:r>
                    </a:p>
                  </a:txBody>
                  <a:tcPr/>
                </a:tc>
                <a:tc>
                  <a:txBody>
                    <a:bodyPr/>
                    <a:lstStyle/>
                    <a:p>
                      <a:r>
                        <a:rPr lang="it-IT" dirty="0"/>
                        <a:t>2</a:t>
                      </a:r>
                    </a:p>
                  </a:txBody>
                  <a:tcPr/>
                </a:tc>
                <a:tc>
                  <a:txBody>
                    <a:bodyPr/>
                    <a:lstStyle/>
                    <a:p>
                      <a:r>
                        <a:rPr lang="it-IT" dirty="0"/>
                        <a:t>5</a:t>
                      </a:r>
                    </a:p>
                  </a:txBody>
                  <a:tcPr/>
                </a:tc>
                <a:tc>
                  <a:txBody>
                    <a:bodyPr/>
                    <a:lstStyle/>
                    <a:p>
                      <a:r>
                        <a:rPr lang="it-IT" dirty="0"/>
                        <a:t>5</a:t>
                      </a:r>
                    </a:p>
                  </a:txBody>
                  <a:tcPr/>
                </a:tc>
                <a:tc>
                  <a:txBody>
                    <a:bodyPr/>
                    <a:lstStyle/>
                    <a:p>
                      <a:r>
                        <a:rPr lang="it-IT" dirty="0"/>
                        <a:t>5</a:t>
                      </a:r>
                    </a:p>
                  </a:txBody>
                  <a:tcPr/>
                </a:tc>
                <a:tc>
                  <a:txBody>
                    <a:bodyPr/>
                    <a:lstStyle/>
                    <a:p>
                      <a:r>
                        <a:rPr lang="it-IT" dirty="0"/>
                        <a:t>4 </a:t>
                      </a:r>
                    </a:p>
                  </a:txBody>
                  <a:tcPr/>
                </a:tc>
                <a:tc>
                  <a:txBody>
                    <a:bodyPr/>
                    <a:lstStyle/>
                    <a:p>
                      <a:r>
                        <a:rPr lang="it-IT" dirty="0"/>
                        <a:t>7</a:t>
                      </a:r>
                    </a:p>
                  </a:txBody>
                  <a:tcPr/>
                </a:tc>
                <a:tc>
                  <a:txBody>
                    <a:bodyPr/>
                    <a:lstStyle/>
                    <a:p>
                      <a:r>
                        <a:rPr lang="it-IT" dirty="0"/>
                        <a:t>10</a:t>
                      </a:r>
                    </a:p>
                  </a:txBody>
                  <a:tcPr/>
                </a:tc>
                <a:extLst>
                  <a:ext uri="{0D108BD9-81ED-4DB2-BD59-A6C34878D82A}">
                    <a16:rowId xmlns:a16="http://schemas.microsoft.com/office/drawing/2014/main" xmlns="" val="1850288324"/>
                  </a:ext>
                </a:extLst>
              </a:tr>
              <a:tr h="370840">
                <a:tc>
                  <a:txBody>
                    <a:bodyPr/>
                    <a:lstStyle/>
                    <a:p>
                      <a:r>
                        <a:rPr lang="it-IT" dirty="0"/>
                        <a:t>Infermieri liberi professionisti</a:t>
                      </a:r>
                    </a:p>
                  </a:txBody>
                  <a:tcPr/>
                </a:tc>
                <a:tc>
                  <a:txBody>
                    <a:bodyPr/>
                    <a:lstStyle/>
                    <a:p>
                      <a:r>
                        <a:rPr lang="it-IT" dirty="0"/>
                        <a:t>1</a:t>
                      </a:r>
                    </a:p>
                  </a:txBody>
                  <a:tcPr/>
                </a:tc>
                <a:tc>
                  <a:txBody>
                    <a:bodyPr/>
                    <a:lstStyle/>
                    <a:p>
                      <a:r>
                        <a:rPr lang="it-IT" dirty="0"/>
                        <a:t>3</a:t>
                      </a:r>
                    </a:p>
                  </a:txBody>
                  <a:tcPr/>
                </a:tc>
                <a:tc>
                  <a:txBody>
                    <a:bodyPr/>
                    <a:lstStyle/>
                    <a:p>
                      <a:r>
                        <a:rPr lang="it-IT" dirty="0"/>
                        <a:t>4</a:t>
                      </a:r>
                    </a:p>
                  </a:txBody>
                  <a:tcPr/>
                </a:tc>
                <a:tc>
                  <a:txBody>
                    <a:bodyPr/>
                    <a:lstStyle/>
                    <a:p>
                      <a:r>
                        <a:rPr lang="it-IT" dirty="0"/>
                        <a:t>4</a:t>
                      </a:r>
                    </a:p>
                  </a:txBody>
                  <a:tcPr/>
                </a:tc>
                <a:tc>
                  <a:txBody>
                    <a:bodyPr/>
                    <a:lstStyle/>
                    <a:p>
                      <a:r>
                        <a:rPr lang="it-IT" dirty="0"/>
                        <a:t>4</a:t>
                      </a:r>
                    </a:p>
                  </a:txBody>
                  <a:tcPr/>
                </a:tc>
                <a:tc>
                  <a:txBody>
                    <a:bodyPr/>
                    <a:lstStyle/>
                    <a:p>
                      <a:r>
                        <a:rPr lang="it-IT" dirty="0"/>
                        <a:t>5</a:t>
                      </a:r>
                    </a:p>
                  </a:txBody>
                  <a:tcPr/>
                </a:tc>
                <a:tc>
                  <a:txBody>
                    <a:bodyPr/>
                    <a:lstStyle/>
                    <a:p>
                      <a:r>
                        <a:rPr lang="it-IT" dirty="0"/>
                        <a:t>5</a:t>
                      </a:r>
                    </a:p>
                  </a:txBody>
                  <a:tcPr/>
                </a:tc>
                <a:extLst>
                  <a:ext uri="{0D108BD9-81ED-4DB2-BD59-A6C34878D82A}">
                    <a16:rowId xmlns:a16="http://schemas.microsoft.com/office/drawing/2014/main" xmlns="" val="2648656590"/>
                  </a:ext>
                </a:extLst>
              </a:tr>
            </a:tbl>
          </a:graphicData>
        </a:graphic>
      </p:graphicFrame>
    </p:spTree>
    <p:extLst>
      <p:ext uri="{BB962C8B-B14F-4D97-AF65-F5344CB8AC3E}">
        <p14:creationId xmlns:p14="http://schemas.microsoft.com/office/powerpoint/2010/main" val="1585909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EC1DD5B-BDFE-C322-A940-490275BDF10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xmlns="" id="{DC3E3E37-94E1-471C-662E-245B76EC6C76}"/>
              </a:ext>
            </a:extLst>
          </p:cNvPr>
          <p:cNvSpPr txBox="1">
            <a:spLocks/>
          </p:cNvSpPr>
          <p:nvPr/>
        </p:nvSpPr>
        <p:spPr>
          <a:xfrm>
            <a:off x="3359697" y="105305"/>
            <a:ext cx="5507567" cy="525463"/>
          </a:xfrm>
          <a:prstGeom prst="rect">
            <a:avLst/>
          </a:prstGeom>
        </p:spPr>
        <p:txBody>
          <a:bodyPr>
            <a:normAutofit fontScale="97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it-IT" sz="3600" dirty="0">
                <a:solidFill>
                  <a:schemeClr val="tx2"/>
                </a:solidFill>
                <a:latin typeface="Franklin Gothic Book" panose="020B0503020102020204" pitchFamily="34" charset="0"/>
              </a:rPr>
              <a:t>Donazioni per genere</a:t>
            </a:r>
          </a:p>
        </p:txBody>
      </p:sp>
      <p:graphicFrame>
        <p:nvGraphicFramePr>
          <p:cNvPr id="4" name="Grafico 3">
            <a:extLst>
              <a:ext uri="{FF2B5EF4-FFF2-40B4-BE49-F238E27FC236}">
                <a16:creationId xmlns:a16="http://schemas.microsoft.com/office/drawing/2014/main" xmlns="" id="{4936F6C4-3BBE-446D-81CC-7141980E3CE7}"/>
              </a:ext>
            </a:extLst>
          </p:cNvPr>
          <p:cNvGraphicFramePr>
            <a:graphicFrameLocks/>
          </p:cNvGraphicFramePr>
          <p:nvPr>
            <p:extLst>
              <p:ext uri="{D42A27DB-BD31-4B8C-83A1-F6EECF244321}">
                <p14:modId xmlns:p14="http://schemas.microsoft.com/office/powerpoint/2010/main" val="79561267"/>
              </p:ext>
            </p:extLst>
          </p:nvPr>
        </p:nvGraphicFramePr>
        <p:xfrm>
          <a:off x="208497" y="550188"/>
          <a:ext cx="4822032" cy="310277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afico 4">
            <a:extLst>
              <a:ext uri="{FF2B5EF4-FFF2-40B4-BE49-F238E27FC236}">
                <a16:creationId xmlns:a16="http://schemas.microsoft.com/office/drawing/2014/main" xmlns="" id="{0909C9EF-490A-4DBA-A7B6-45AC6F3F474E}"/>
              </a:ext>
            </a:extLst>
          </p:cNvPr>
          <p:cNvGraphicFramePr>
            <a:graphicFrameLocks/>
          </p:cNvGraphicFramePr>
          <p:nvPr>
            <p:extLst>
              <p:ext uri="{D42A27DB-BD31-4B8C-83A1-F6EECF244321}">
                <p14:modId xmlns:p14="http://schemas.microsoft.com/office/powerpoint/2010/main" val="3115830793"/>
              </p:ext>
            </p:extLst>
          </p:nvPr>
        </p:nvGraphicFramePr>
        <p:xfrm>
          <a:off x="6364131" y="550188"/>
          <a:ext cx="4822032" cy="31027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fico 6">
            <a:extLst>
              <a:ext uri="{FF2B5EF4-FFF2-40B4-BE49-F238E27FC236}">
                <a16:creationId xmlns:a16="http://schemas.microsoft.com/office/drawing/2014/main" xmlns="" id="{B38AFBC6-FA7E-4BC8-B2E0-3F3923CFCDE2}"/>
              </a:ext>
            </a:extLst>
          </p:cNvPr>
          <p:cNvGraphicFramePr>
            <a:graphicFrameLocks/>
          </p:cNvGraphicFramePr>
          <p:nvPr>
            <p:extLst>
              <p:ext uri="{D42A27DB-BD31-4B8C-83A1-F6EECF244321}">
                <p14:modId xmlns:p14="http://schemas.microsoft.com/office/powerpoint/2010/main" val="1197793069"/>
              </p:ext>
            </p:extLst>
          </p:nvPr>
        </p:nvGraphicFramePr>
        <p:xfrm>
          <a:off x="3614305" y="3652959"/>
          <a:ext cx="4822032" cy="310277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84516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52FF036-CDC8-411D-3D74-CD97CD2ECF37}"/>
            </a:ext>
          </a:extLst>
        </p:cNvPr>
        <p:cNvGrpSpPr/>
        <p:nvPr/>
      </p:nvGrpSpPr>
      <p:grpSpPr>
        <a:xfrm>
          <a:off x="0" y="0"/>
          <a:ext cx="0" cy="0"/>
          <a:chOff x="0" y="0"/>
          <a:chExt cx="0" cy="0"/>
        </a:xfrm>
      </p:grpSpPr>
      <p:sp>
        <p:nvSpPr>
          <p:cNvPr id="6" name="Titolo 1">
            <a:extLst>
              <a:ext uri="{FF2B5EF4-FFF2-40B4-BE49-F238E27FC236}">
                <a16:creationId xmlns:a16="http://schemas.microsoft.com/office/drawing/2014/main" xmlns="" id="{D3BF1AA9-B361-038D-B4AE-106327721992}"/>
              </a:ext>
            </a:extLst>
          </p:cNvPr>
          <p:cNvSpPr txBox="1">
            <a:spLocks/>
          </p:cNvSpPr>
          <p:nvPr/>
        </p:nvSpPr>
        <p:spPr>
          <a:xfrm>
            <a:off x="1688571" y="144724"/>
            <a:ext cx="8252883" cy="74824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200" b="1" dirty="0">
                <a:solidFill>
                  <a:srgbClr val="0A81C1"/>
                </a:solidFill>
              </a:rPr>
              <a:t>Associati 31/12/2025</a:t>
            </a:r>
          </a:p>
        </p:txBody>
      </p:sp>
      <p:graphicFrame>
        <p:nvGraphicFramePr>
          <p:cNvPr id="8" name="Tabella 7">
            <a:extLst>
              <a:ext uri="{FF2B5EF4-FFF2-40B4-BE49-F238E27FC236}">
                <a16:creationId xmlns:a16="http://schemas.microsoft.com/office/drawing/2014/main" xmlns="" id="{AF0BA7AF-9F1C-7AB9-9B69-109873513A03}"/>
              </a:ext>
            </a:extLst>
          </p:cNvPr>
          <p:cNvGraphicFramePr>
            <a:graphicFrameLocks noGrp="1"/>
          </p:cNvGraphicFramePr>
          <p:nvPr>
            <p:extLst>
              <p:ext uri="{D42A27DB-BD31-4B8C-83A1-F6EECF244321}">
                <p14:modId xmlns:p14="http://schemas.microsoft.com/office/powerpoint/2010/main" val="250083888"/>
              </p:ext>
            </p:extLst>
          </p:nvPr>
        </p:nvGraphicFramePr>
        <p:xfrm>
          <a:off x="100013" y="5808663"/>
          <a:ext cx="5581650" cy="835025"/>
        </p:xfrm>
        <a:graphic>
          <a:graphicData uri="http://schemas.openxmlformats.org/drawingml/2006/table">
            <a:tbl>
              <a:tblPr/>
              <a:tblGrid>
                <a:gridCol w="2962568">
                  <a:extLst>
                    <a:ext uri="{9D8B030D-6E8A-4147-A177-3AD203B41FA5}">
                      <a16:colId xmlns:a16="http://schemas.microsoft.com/office/drawing/2014/main" xmlns="" val="1593170270"/>
                    </a:ext>
                  </a:extLst>
                </a:gridCol>
                <a:gridCol w="1309541">
                  <a:extLst>
                    <a:ext uri="{9D8B030D-6E8A-4147-A177-3AD203B41FA5}">
                      <a16:colId xmlns:a16="http://schemas.microsoft.com/office/drawing/2014/main" xmlns="" val="2512934487"/>
                    </a:ext>
                  </a:extLst>
                </a:gridCol>
                <a:gridCol w="1309541">
                  <a:extLst>
                    <a:ext uri="{9D8B030D-6E8A-4147-A177-3AD203B41FA5}">
                      <a16:colId xmlns:a16="http://schemas.microsoft.com/office/drawing/2014/main" xmlns="" val="910393681"/>
                    </a:ext>
                  </a:extLst>
                </a:gridCol>
              </a:tblGrid>
              <a:tr h="167005">
                <a:tc gridSpan="3">
                  <a:txBody>
                    <a:bodyPr/>
                    <a:lstStyle/>
                    <a:p>
                      <a:pPr algn="ctr" fontAlgn="b"/>
                      <a:r>
                        <a:rPr lang="it-IT" sz="1000" b="0" i="0" u="none" strike="noStrike" dirty="0">
                          <a:solidFill>
                            <a:srgbClr val="000000"/>
                          </a:solidFill>
                          <a:effectLst/>
                          <a:latin typeface="Calibri" panose="020F0502020204030204" pitchFamily="34" charset="0"/>
                        </a:rPr>
                        <a:t>PROVENIENZA GEOGRAFICA ASSOCIATI</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xmlns="" val="1027513170"/>
                  </a:ext>
                </a:extLst>
              </a:tr>
              <a:tr h="167005">
                <a:tc>
                  <a:txBody>
                    <a:bodyPr/>
                    <a:lstStyle/>
                    <a:p>
                      <a:pPr algn="l" fontAlgn="b"/>
                      <a:r>
                        <a:rPr lang="it-IT" sz="1000" b="0" i="0" u="none" strike="noStrike">
                          <a:solidFill>
                            <a:srgbClr val="000000"/>
                          </a:solidFill>
                          <a:effectLst/>
                          <a:latin typeface="Calibri" panose="020F0502020204030204" pitchFamily="34" charset="0"/>
                        </a:rPr>
                        <a:t>ITALIA</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it-IT" sz="1000" b="0" i="0" u="none" strike="noStrike">
                          <a:solidFill>
                            <a:srgbClr val="000000"/>
                          </a:solidFill>
                          <a:effectLst/>
                          <a:latin typeface="Calibri" panose="020F0502020204030204" pitchFamily="34" charset="0"/>
                        </a:rPr>
                        <a:t>23.139</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it-IT" sz="1000" b="0" i="0" u="none" strike="noStrike">
                          <a:solidFill>
                            <a:srgbClr val="000000"/>
                          </a:solidFill>
                          <a:effectLst/>
                          <a:latin typeface="Calibri" panose="020F0502020204030204" pitchFamily="34" charset="0"/>
                        </a:rPr>
                        <a:t>95%</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331010269"/>
                  </a:ext>
                </a:extLst>
              </a:tr>
              <a:tr h="167005">
                <a:tc>
                  <a:txBody>
                    <a:bodyPr/>
                    <a:lstStyle/>
                    <a:p>
                      <a:pPr algn="l" fontAlgn="b"/>
                      <a:r>
                        <a:rPr lang="it-IT" sz="1000" b="0" i="0" u="none" strike="noStrike">
                          <a:solidFill>
                            <a:srgbClr val="000000"/>
                          </a:solidFill>
                          <a:effectLst/>
                          <a:latin typeface="Calibri" panose="020F0502020204030204" pitchFamily="34" charset="0"/>
                        </a:rPr>
                        <a:t>PAESI EUROPEI</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it-IT" sz="1000" b="0" i="0" u="none" strike="noStrike">
                          <a:solidFill>
                            <a:srgbClr val="000000"/>
                          </a:solidFill>
                          <a:effectLst/>
                          <a:latin typeface="Calibri" panose="020F0502020204030204" pitchFamily="34" charset="0"/>
                        </a:rPr>
                        <a:t>668</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it-IT" sz="1000" b="0" i="0" u="none" strike="noStrike">
                          <a:solidFill>
                            <a:srgbClr val="000000"/>
                          </a:solidFill>
                          <a:effectLst/>
                          <a:latin typeface="Calibri" panose="020F0502020204030204" pitchFamily="34" charset="0"/>
                        </a:rPr>
                        <a:t>3%</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698679594"/>
                  </a:ext>
                </a:extLst>
              </a:tr>
              <a:tr h="167005">
                <a:tc>
                  <a:txBody>
                    <a:bodyPr/>
                    <a:lstStyle/>
                    <a:p>
                      <a:pPr algn="l" fontAlgn="b"/>
                      <a:r>
                        <a:rPr lang="it-IT" sz="1000" b="0" i="0" u="none" strike="noStrike">
                          <a:solidFill>
                            <a:srgbClr val="000000"/>
                          </a:solidFill>
                          <a:effectLst/>
                          <a:latin typeface="Calibri" panose="020F0502020204030204" pitchFamily="34" charset="0"/>
                        </a:rPr>
                        <a:t>PAESI EXTRAEUROPEI</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it-IT" sz="1000" b="0" i="0" u="none" strike="noStrike">
                          <a:solidFill>
                            <a:srgbClr val="000000"/>
                          </a:solidFill>
                          <a:effectLst/>
                          <a:latin typeface="Calibri" panose="020F0502020204030204" pitchFamily="34" charset="0"/>
                        </a:rPr>
                        <a:t>617</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it-IT" sz="1000" b="0" i="0" u="none" strike="noStrike">
                          <a:solidFill>
                            <a:srgbClr val="000000"/>
                          </a:solidFill>
                          <a:effectLst/>
                          <a:latin typeface="Calibri" panose="020F0502020204030204" pitchFamily="34" charset="0"/>
                        </a:rPr>
                        <a:t>3%</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863534773"/>
                  </a:ext>
                </a:extLst>
              </a:tr>
              <a:tr h="167005">
                <a:tc>
                  <a:txBody>
                    <a:bodyPr/>
                    <a:lstStyle/>
                    <a:p>
                      <a:pPr algn="l" fontAlgn="b"/>
                      <a:r>
                        <a:rPr lang="it-IT" sz="1000" b="1" i="0" u="none" strike="noStrike">
                          <a:solidFill>
                            <a:srgbClr val="000000"/>
                          </a:solidFill>
                          <a:effectLst/>
                          <a:latin typeface="Calibri" panose="020F0502020204030204" pitchFamily="34" charset="0"/>
                        </a:rPr>
                        <a:t>TOTALI</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buNone/>
                      </a:pPr>
                      <a:r>
                        <a:rPr lang="it-IT" sz="1000" b="1" i="0" u="none" strike="noStrike">
                          <a:solidFill>
                            <a:srgbClr val="000000"/>
                          </a:solidFill>
                          <a:effectLst/>
                          <a:latin typeface="Calibri" panose="020F0502020204030204" pitchFamily="34" charset="0"/>
                        </a:rPr>
                        <a:t>24.424</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buNone/>
                      </a:pPr>
                      <a:r>
                        <a:rPr lang="it-IT" sz="1000" b="1" i="0" u="none" strike="noStrike" dirty="0">
                          <a:solidFill>
                            <a:srgbClr val="000000"/>
                          </a:solidFill>
                          <a:effectLst/>
                          <a:latin typeface="Calibri" panose="020F0502020204030204" pitchFamily="34" charset="0"/>
                        </a:rPr>
                        <a:t>100%</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xmlns="" val="2889409889"/>
                  </a:ext>
                </a:extLst>
              </a:tr>
            </a:tbl>
          </a:graphicData>
        </a:graphic>
      </p:graphicFrame>
      <p:graphicFrame>
        <p:nvGraphicFramePr>
          <p:cNvPr id="3" name="Grafico 2">
            <a:extLst>
              <a:ext uri="{FF2B5EF4-FFF2-40B4-BE49-F238E27FC236}">
                <a16:creationId xmlns:a16="http://schemas.microsoft.com/office/drawing/2014/main" xmlns="" id="{B76131DB-091E-44EE-9FE2-4A731A6EF097}"/>
              </a:ext>
            </a:extLst>
          </p:cNvPr>
          <p:cNvGraphicFramePr>
            <a:graphicFrameLocks/>
          </p:cNvGraphicFramePr>
          <p:nvPr>
            <p:extLst>
              <p:ext uri="{D42A27DB-BD31-4B8C-83A1-F6EECF244321}">
                <p14:modId xmlns:p14="http://schemas.microsoft.com/office/powerpoint/2010/main" val="2754675940"/>
              </p:ext>
            </p:extLst>
          </p:nvPr>
        </p:nvGraphicFramePr>
        <p:xfrm>
          <a:off x="5914885" y="561009"/>
          <a:ext cx="4916556" cy="30775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Grafico 9">
            <a:extLst>
              <a:ext uri="{FF2B5EF4-FFF2-40B4-BE49-F238E27FC236}">
                <a16:creationId xmlns:a16="http://schemas.microsoft.com/office/drawing/2014/main" xmlns="" id="{308A0958-5C44-F60C-EF60-A37A42C4158A}"/>
              </a:ext>
            </a:extLst>
          </p:cNvPr>
          <p:cNvGraphicFramePr>
            <a:graphicFrameLocks/>
          </p:cNvGraphicFramePr>
          <p:nvPr>
            <p:extLst>
              <p:ext uri="{D42A27DB-BD31-4B8C-83A1-F6EECF244321}">
                <p14:modId xmlns:p14="http://schemas.microsoft.com/office/powerpoint/2010/main" val="2949239276"/>
              </p:ext>
            </p:extLst>
          </p:nvPr>
        </p:nvGraphicFramePr>
        <p:xfrm>
          <a:off x="6188765" y="3566153"/>
          <a:ext cx="4417392" cy="30775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Grafico 1">
            <a:extLst>
              <a:ext uri="{FF2B5EF4-FFF2-40B4-BE49-F238E27FC236}">
                <a16:creationId xmlns:a16="http://schemas.microsoft.com/office/drawing/2014/main" xmlns="" id="{12E8C06D-18FF-DCDC-8749-A6EDB58E8208}"/>
              </a:ext>
            </a:extLst>
          </p:cNvPr>
          <p:cNvGraphicFramePr>
            <a:graphicFrameLocks/>
          </p:cNvGraphicFramePr>
          <p:nvPr>
            <p:extLst>
              <p:ext uri="{D42A27DB-BD31-4B8C-83A1-F6EECF244321}">
                <p14:modId xmlns:p14="http://schemas.microsoft.com/office/powerpoint/2010/main" val="1713943239"/>
              </p:ext>
            </p:extLst>
          </p:nvPr>
        </p:nvGraphicFramePr>
        <p:xfrm>
          <a:off x="100012" y="600766"/>
          <a:ext cx="5581649" cy="519088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85353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0E43181-789E-97C3-7AA5-459EAB338B6F}"/>
            </a:ext>
          </a:extLst>
        </p:cNvPr>
        <p:cNvGrpSpPr/>
        <p:nvPr/>
      </p:nvGrpSpPr>
      <p:grpSpPr>
        <a:xfrm>
          <a:off x="0" y="0"/>
          <a:ext cx="0" cy="0"/>
          <a:chOff x="0" y="0"/>
          <a:chExt cx="0" cy="0"/>
        </a:xfrm>
      </p:grpSpPr>
      <p:sp>
        <p:nvSpPr>
          <p:cNvPr id="6" name="Titolo 1">
            <a:extLst>
              <a:ext uri="{FF2B5EF4-FFF2-40B4-BE49-F238E27FC236}">
                <a16:creationId xmlns:a16="http://schemas.microsoft.com/office/drawing/2014/main" xmlns="" id="{00DFCF38-B9EE-3CDD-8205-383583392CCE}"/>
              </a:ext>
            </a:extLst>
          </p:cNvPr>
          <p:cNvSpPr txBox="1">
            <a:spLocks/>
          </p:cNvSpPr>
          <p:nvPr/>
        </p:nvSpPr>
        <p:spPr>
          <a:xfrm>
            <a:off x="1360559" y="144724"/>
            <a:ext cx="9245598" cy="74824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200" b="1" dirty="0">
                <a:solidFill>
                  <a:srgbClr val="0A81C1"/>
                </a:solidFill>
              </a:rPr>
              <a:t>Domande di iscrizioni e reingressi al 31/12/2025</a:t>
            </a:r>
          </a:p>
        </p:txBody>
      </p:sp>
      <p:graphicFrame>
        <p:nvGraphicFramePr>
          <p:cNvPr id="4" name="Tabella 3">
            <a:extLst>
              <a:ext uri="{FF2B5EF4-FFF2-40B4-BE49-F238E27FC236}">
                <a16:creationId xmlns:a16="http://schemas.microsoft.com/office/drawing/2014/main" xmlns="" id="{43CE47D8-4A33-1562-0420-FDAE9FD515B0}"/>
              </a:ext>
            </a:extLst>
          </p:cNvPr>
          <p:cNvGraphicFramePr>
            <a:graphicFrameLocks noGrp="1"/>
          </p:cNvGraphicFramePr>
          <p:nvPr>
            <p:extLst>
              <p:ext uri="{D42A27DB-BD31-4B8C-83A1-F6EECF244321}">
                <p14:modId xmlns:p14="http://schemas.microsoft.com/office/powerpoint/2010/main" val="1068659977"/>
              </p:ext>
            </p:extLst>
          </p:nvPr>
        </p:nvGraphicFramePr>
        <p:xfrm>
          <a:off x="576469" y="892965"/>
          <a:ext cx="10254973" cy="3497267"/>
        </p:xfrm>
        <a:graphic>
          <a:graphicData uri="http://schemas.openxmlformats.org/drawingml/2006/table">
            <a:tbl>
              <a:tblPr/>
              <a:tblGrid>
                <a:gridCol w="3355009">
                  <a:extLst>
                    <a:ext uri="{9D8B030D-6E8A-4147-A177-3AD203B41FA5}">
                      <a16:colId xmlns:a16="http://schemas.microsoft.com/office/drawing/2014/main" xmlns="" val="3711130926"/>
                    </a:ext>
                  </a:extLst>
                </a:gridCol>
                <a:gridCol w="1417983">
                  <a:extLst>
                    <a:ext uri="{9D8B030D-6E8A-4147-A177-3AD203B41FA5}">
                      <a16:colId xmlns:a16="http://schemas.microsoft.com/office/drawing/2014/main" xmlns="" val="494658754"/>
                    </a:ext>
                  </a:extLst>
                </a:gridCol>
                <a:gridCol w="1493078">
                  <a:extLst>
                    <a:ext uri="{9D8B030D-6E8A-4147-A177-3AD203B41FA5}">
                      <a16:colId xmlns:a16="http://schemas.microsoft.com/office/drawing/2014/main" xmlns="" val="845049559"/>
                    </a:ext>
                  </a:extLst>
                </a:gridCol>
                <a:gridCol w="1364974">
                  <a:extLst>
                    <a:ext uri="{9D8B030D-6E8A-4147-A177-3AD203B41FA5}">
                      <a16:colId xmlns:a16="http://schemas.microsoft.com/office/drawing/2014/main" xmlns="" val="3734869216"/>
                    </a:ext>
                  </a:extLst>
                </a:gridCol>
                <a:gridCol w="1303130">
                  <a:extLst>
                    <a:ext uri="{9D8B030D-6E8A-4147-A177-3AD203B41FA5}">
                      <a16:colId xmlns:a16="http://schemas.microsoft.com/office/drawing/2014/main" xmlns="" val="2460915868"/>
                    </a:ext>
                  </a:extLst>
                </a:gridCol>
                <a:gridCol w="1320799">
                  <a:extLst>
                    <a:ext uri="{9D8B030D-6E8A-4147-A177-3AD203B41FA5}">
                      <a16:colId xmlns:a16="http://schemas.microsoft.com/office/drawing/2014/main" xmlns="" val="730620729"/>
                    </a:ext>
                  </a:extLst>
                </a:gridCol>
              </a:tblGrid>
              <a:tr h="386080">
                <a:tc>
                  <a:txBody>
                    <a:bodyPr/>
                    <a:lstStyle/>
                    <a:p>
                      <a:pPr algn="l" fontAlgn="ctr">
                        <a:buNone/>
                      </a:pPr>
                      <a:r>
                        <a:rPr lang="it-IT" sz="1800" b="1" i="0" u="none" strike="noStrike">
                          <a:solidFill>
                            <a:srgbClr val="FFFFFF"/>
                          </a:solidFill>
                          <a:effectLst/>
                          <a:latin typeface="Arial" panose="020B0604020202020204" pitchFamily="34" charset="0"/>
                        </a:rPr>
                        <a:t>Punto di Raccolta</a:t>
                      </a:r>
                    </a:p>
                  </a:txBody>
                  <a:tcPr marL="4763" marR="4763" marT="4763" marB="0" anchor="ctr">
                    <a:lnL>
                      <a:noFill/>
                    </a:lnL>
                    <a:lnR>
                      <a:noFill/>
                    </a:lnR>
                    <a:lnT>
                      <a:noFill/>
                    </a:lnT>
                    <a:lnB w="12700" cap="flat" cmpd="sng" algn="ctr">
                      <a:solidFill>
                        <a:srgbClr val="FFFFFF"/>
                      </a:solidFill>
                      <a:prstDash val="solid"/>
                      <a:round/>
                      <a:headEnd type="none" w="med" len="med"/>
                      <a:tailEnd type="none" w="med" len="med"/>
                    </a:lnB>
                    <a:solidFill>
                      <a:srgbClr val="F9AA8F"/>
                    </a:solidFill>
                  </a:tcPr>
                </a:tc>
                <a:tc gridSpan="3">
                  <a:txBody>
                    <a:bodyPr/>
                    <a:lstStyle/>
                    <a:p>
                      <a:pPr algn="ctr" fontAlgn="ctr">
                        <a:buNone/>
                      </a:pPr>
                      <a:r>
                        <a:rPr lang="it-IT" sz="1800" b="1" i="0" u="none" strike="noStrike" dirty="0">
                          <a:solidFill>
                            <a:srgbClr val="FFFFFF"/>
                          </a:solidFill>
                          <a:effectLst/>
                          <a:latin typeface="Arial" panose="020B0604020202020204" pitchFamily="34" charset="0"/>
                        </a:rPr>
                        <a:t>Esami di laboratorio</a:t>
                      </a:r>
                    </a:p>
                  </a:txBody>
                  <a:tcPr marL="4763" marR="4763" marT="4763" marB="0" anchor="ctr">
                    <a:lnL>
                      <a:noFill/>
                    </a:lnL>
                    <a:lnR>
                      <a:noFill/>
                    </a:lnR>
                    <a:lnT>
                      <a:noFill/>
                    </a:lnT>
                    <a:lnB w="12700" cap="flat" cmpd="sng" algn="ctr">
                      <a:solidFill>
                        <a:srgbClr val="FFFFFF"/>
                      </a:solidFill>
                      <a:prstDash val="solid"/>
                      <a:round/>
                      <a:headEnd type="none" w="med" len="med"/>
                      <a:tailEnd type="none" w="med" len="med"/>
                    </a:lnB>
                    <a:solidFill>
                      <a:srgbClr val="F9AA8F"/>
                    </a:solidFill>
                  </a:tcPr>
                </a:tc>
                <a:tc hMerge="1">
                  <a:txBody>
                    <a:bodyPr/>
                    <a:lstStyle/>
                    <a:p>
                      <a:endParaRPr lang="it-IT"/>
                    </a:p>
                  </a:txBody>
                  <a:tcPr/>
                </a:tc>
                <a:tc hMerge="1">
                  <a:txBody>
                    <a:bodyPr/>
                    <a:lstStyle/>
                    <a:p>
                      <a:endParaRPr lang="it-IT"/>
                    </a:p>
                  </a:txBody>
                  <a:tcPr/>
                </a:tc>
                <a:tc gridSpan="2">
                  <a:txBody>
                    <a:bodyPr/>
                    <a:lstStyle/>
                    <a:p>
                      <a:pPr algn="ctr" fontAlgn="ctr">
                        <a:buNone/>
                      </a:pPr>
                      <a:r>
                        <a:rPr lang="it-IT" sz="1800" b="1" i="0" u="none" strike="noStrike">
                          <a:solidFill>
                            <a:srgbClr val="FFFFFF"/>
                          </a:solidFill>
                          <a:effectLst/>
                          <a:latin typeface="Arial" panose="020B0604020202020204" pitchFamily="34" charset="0"/>
                        </a:rPr>
                        <a:t>Visite mediche</a:t>
                      </a:r>
                    </a:p>
                  </a:txBody>
                  <a:tcPr marL="4763" marR="4763" marT="4763" marB="0" anchor="ctr">
                    <a:lnL>
                      <a:noFill/>
                    </a:lnL>
                    <a:lnR>
                      <a:noFill/>
                    </a:lnR>
                    <a:lnT>
                      <a:noFill/>
                    </a:lnT>
                    <a:lnB w="12700" cap="flat" cmpd="sng" algn="ctr">
                      <a:solidFill>
                        <a:srgbClr val="FFFFFF"/>
                      </a:solidFill>
                      <a:prstDash val="solid"/>
                      <a:round/>
                      <a:headEnd type="none" w="med" len="med"/>
                      <a:tailEnd type="none" w="med" len="med"/>
                    </a:lnB>
                    <a:solidFill>
                      <a:srgbClr val="F9AA8F"/>
                    </a:solidFill>
                  </a:tcPr>
                </a:tc>
                <a:tc hMerge="1">
                  <a:txBody>
                    <a:bodyPr/>
                    <a:lstStyle/>
                    <a:p>
                      <a:endParaRPr lang="it-IT"/>
                    </a:p>
                  </a:txBody>
                  <a:tcPr/>
                </a:tc>
                <a:extLst>
                  <a:ext uri="{0D108BD9-81ED-4DB2-BD59-A6C34878D82A}">
                    <a16:rowId xmlns:a16="http://schemas.microsoft.com/office/drawing/2014/main" xmlns="" val="2007868955"/>
                  </a:ext>
                </a:extLst>
              </a:tr>
              <a:tr h="367030">
                <a:tc>
                  <a:txBody>
                    <a:bodyPr/>
                    <a:lstStyle/>
                    <a:p>
                      <a:pPr algn="l" fontAlgn="ctr">
                        <a:buNone/>
                      </a:pPr>
                      <a:r>
                        <a:rPr lang="it-IT" sz="1600" b="0" i="0" u="none" strike="noStrike">
                          <a:solidFill>
                            <a:srgbClr val="000000"/>
                          </a:solidFill>
                          <a:effectLst/>
                          <a:latin typeface="Times New Roman" panose="02020603050405020304" pitchFamily="18" charset="0"/>
                        </a:rPr>
                        <a:t> </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fontAlgn="ctr">
                        <a:buNone/>
                      </a:pPr>
                      <a:r>
                        <a:rPr lang="it-IT" sz="1600" b="1" i="0" u="none" strike="noStrike">
                          <a:solidFill>
                            <a:srgbClr val="231F20"/>
                          </a:solidFill>
                          <a:effectLst/>
                          <a:latin typeface="Garamond" panose="02020404030301010803" pitchFamily="18" charset="0"/>
                        </a:rPr>
                        <a:t>In attesa di esami</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fontAlgn="ctr">
                        <a:buNone/>
                      </a:pPr>
                      <a:r>
                        <a:rPr lang="it-IT" sz="1600" b="1" i="0" u="none" strike="noStrike">
                          <a:solidFill>
                            <a:srgbClr val="231F20"/>
                          </a:solidFill>
                          <a:effectLst/>
                          <a:latin typeface="Garamond" panose="02020404030301010803" pitchFamily="18" charset="0"/>
                        </a:rPr>
                        <a:t>Idonei agli esami</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fontAlgn="ctr">
                        <a:buNone/>
                      </a:pPr>
                      <a:r>
                        <a:rPr lang="it-IT" sz="1600" b="1" i="0" u="none" strike="noStrike">
                          <a:solidFill>
                            <a:srgbClr val="231F20"/>
                          </a:solidFill>
                          <a:effectLst/>
                          <a:latin typeface="Garamond" panose="02020404030301010803" pitchFamily="18" charset="0"/>
                        </a:rPr>
                        <a:t>in attesa di idoneità</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fontAlgn="ctr">
                        <a:buNone/>
                      </a:pPr>
                      <a:r>
                        <a:rPr lang="it-IT" sz="1600" b="1" i="0" u="none" strike="noStrike">
                          <a:solidFill>
                            <a:srgbClr val="231F20"/>
                          </a:solidFill>
                          <a:effectLst/>
                          <a:latin typeface="Garamond" panose="02020404030301010803" pitchFamily="18" charset="0"/>
                        </a:rPr>
                        <a:t>In attesa di visita</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fontAlgn="ctr">
                        <a:buNone/>
                      </a:pPr>
                      <a:r>
                        <a:rPr lang="it-IT" sz="1600" b="1" i="0" u="none" strike="noStrike">
                          <a:solidFill>
                            <a:srgbClr val="231F20"/>
                          </a:solidFill>
                          <a:effectLst/>
                          <a:latin typeface="Garamond" panose="02020404030301010803" pitchFamily="18" charset="0"/>
                        </a:rPr>
                        <a:t>Idonei alla visita</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xmlns="" val="2935563558"/>
                  </a:ext>
                </a:extLst>
              </a:tr>
              <a:tr h="195580">
                <a:tc>
                  <a:txBody>
                    <a:bodyPr/>
                    <a:lstStyle/>
                    <a:p>
                      <a:pPr algn="l" fontAlgn="ctr">
                        <a:buNone/>
                      </a:pPr>
                      <a:r>
                        <a:rPr lang="it-IT" sz="1800" b="1" i="0" u="none" strike="noStrike">
                          <a:solidFill>
                            <a:srgbClr val="FFFFFF"/>
                          </a:solidFill>
                          <a:effectLst/>
                          <a:latin typeface="Arial" panose="020B0604020202020204" pitchFamily="34" charset="0"/>
                        </a:rPr>
                        <a:t>Arco</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4BCE4"/>
                    </a:solidFill>
                  </a:tcPr>
                </a:tc>
                <a:tc>
                  <a:txBody>
                    <a:bodyPr/>
                    <a:lstStyle/>
                    <a:p>
                      <a:pPr algn="ctr" fontAlgn="ctr">
                        <a:buNone/>
                      </a:pPr>
                      <a:r>
                        <a:rPr lang="it-IT" sz="1600" b="0" i="0" u="none" strike="noStrike">
                          <a:solidFill>
                            <a:srgbClr val="231F20"/>
                          </a:solidFill>
                          <a:effectLst/>
                          <a:latin typeface="Garamond" panose="02020404030301010803" pitchFamily="18" charset="0"/>
                        </a:rPr>
                        <a:t>34</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8F5"/>
                    </a:solidFill>
                  </a:tcPr>
                </a:tc>
                <a:tc>
                  <a:txBody>
                    <a:bodyPr/>
                    <a:lstStyle/>
                    <a:p>
                      <a:pPr algn="ctr" fontAlgn="ctr">
                        <a:buNone/>
                      </a:pPr>
                      <a:r>
                        <a:rPr lang="it-IT" sz="1600" b="0" i="0" u="none" strike="noStrike">
                          <a:solidFill>
                            <a:srgbClr val="231F20"/>
                          </a:solidFill>
                          <a:effectLst/>
                          <a:latin typeface="Garamond" panose="02020404030301010803" pitchFamily="18" charset="0"/>
                        </a:rPr>
                        <a:t>126</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8F5"/>
                    </a:solidFill>
                  </a:tcPr>
                </a:tc>
                <a:tc>
                  <a:txBody>
                    <a:bodyPr/>
                    <a:lstStyle/>
                    <a:p>
                      <a:pPr algn="ctr" fontAlgn="ctr">
                        <a:buNone/>
                      </a:pPr>
                      <a:r>
                        <a:rPr lang="it-IT" sz="1600" b="0" i="0" u="none" strike="noStrike">
                          <a:solidFill>
                            <a:srgbClr val="231F20"/>
                          </a:solidFill>
                          <a:effectLst/>
                          <a:latin typeface="Garamond" panose="02020404030301010803" pitchFamily="18" charset="0"/>
                        </a:rPr>
                        <a:t>25</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8F5"/>
                    </a:solidFill>
                  </a:tcPr>
                </a:tc>
                <a:tc>
                  <a:txBody>
                    <a:bodyPr/>
                    <a:lstStyle/>
                    <a:p>
                      <a:pPr algn="ctr" fontAlgn="ctr">
                        <a:buNone/>
                      </a:pPr>
                      <a:r>
                        <a:rPr lang="it-IT" sz="1600" b="0" i="0" u="none" strike="noStrike">
                          <a:solidFill>
                            <a:srgbClr val="231F20"/>
                          </a:solidFill>
                          <a:effectLst/>
                          <a:latin typeface="Garamond" panose="02020404030301010803" pitchFamily="18" charset="0"/>
                        </a:rPr>
                        <a:t>10</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8F5"/>
                    </a:solidFill>
                  </a:tcPr>
                </a:tc>
                <a:tc>
                  <a:txBody>
                    <a:bodyPr/>
                    <a:lstStyle/>
                    <a:p>
                      <a:pPr algn="ctr" fontAlgn="ctr">
                        <a:buNone/>
                      </a:pPr>
                      <a:r>
                        <a:rPr lang="it-IT" sz="1600" b="0" i="0" u="none" strike="noStrike">
                          <a:solidFill>
                            <a:srgbClr val="231F20"/>
                          </a:solidFill>
                          <a:effectLst/>
                          <a:latin typeface="Garamond" panose="02020404030301010803" pitchFamily="18" charset="0"/>
                        </a:rPr>
                        <a:t>96</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8F5"/>
                    </a:solidFill>
                  </a:tcPr>
                </a:tc>
                <a:extLst>
                  <a:ext uri="{0D108BD9-81ED-4DB2-BD59-A6C34878D82A}">
                    <a16:rowId xmlns:a16="http://schemas.microsoft.com/office/drawing/2014/main" xmlns="" val="1758030133"/>
                  </a:ext>
                </a:extLst>
              </a:tr>
              <a:tr h="386080">
                <a:tc>
                  <a:txBody>
                    <a:bodyPr/>
                    <a:lstStyle/>
                    <a:p>
                      <a:pPr algn="l" fontAlgn="ctr">
                        <a:buNone/>
                      </a:pPr>
                      <a:r>
                        <a:rPr lang="it-IT" sz="1800" b="1" i="0" u="none" strike="noStrike">
                          <a:solidFill>
                            <a:srgbClr val="FFFFFF"/>
                          </a:solidFill>
                          <a:effectLst/>
                          <a:latin typeface="Arial" panose="020B0604020202020204" pitchFamily="34" charset="0"/>
                        </a:rPr>
                        <a:t>Banca del Sangue</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4BCE4"/>
                    </a:solidFill>
                  </a:tcPr>
                </a:tc>
                <a:tc>
                  <a:txBody>
                    <a:bodyPr/>
                    <a:lstStyle/>
                    <a:p>
                      <a:pPr algn="ctr" fontAlgn="ctr">
                        <a:buNone/>
                      </a:pPr>
                      <a:r>
                        <a:rPr lang="it-IT" sz="1600" b="0" i="0" u="none" strike="noStrike">
                          <a:solidFill>
                            <a:srgbClr val="231F20"/>
                          </a:solidFill>
                          <a:effectLst/>
                          <a:latin typeface="Garamond" panose="02020404030301010803" pitchFamily="18" charset="0"/>
                        </a:rPr>
                        <a:t>156</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fontAlgn="ctr">
                        <a:buNone/>
                      </a:pPr>
                      <a:r>
                        <a:rPr lang="it-IT" sz="1600" b="0" i="0" u="none" strike="noStrike">
                          <a:solidFill>
                            <a:srgbClr val="231F20"/>
                          </a:solidFill>
                          <a:effectLst/>
                          <a:latin typeface="Garamond" panose="02020404030301010803" pitchFamily="18" charset="0"/>
                        </a:rPr>
                        <a:t>825</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fontAlgn="ctr">
                        <a:buNone/>
                      </a:pPr>
                      <a:r>
                        <a:rPr lang="it-IT" sz="1600" b="0" i="0" u="none" strike="noStrike">
                          <a:solidFill>
                            <a:srgbClr val="231F20"/>
                          </a:solidFill>
                          <a:effectLst/>
                          <a:latin typeface="Garamond" panose="02020404030301010803" pitchFamily="18" charset="0"/>
                        </a:rPr>
                        <a:t>30</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fontAlgn="ctr">
                        <a:buNone/>
                      </a:pPr>
                      <a:r>
                        <a:rPr lang="it-IT" sz="1600" b="0" i="0" u="none" strike="noStrike">
                          <a:solidFill>
                            <a:srgbClr val="231F20"/>
                          </a:solidFill>
                          <a:effectLst/>
                          <a:latin typeface="Garamond" panose="02020404030301010803" pitchFamily="18" charset="0"/>
                        </a:rPr>
                        <a:t>65</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fontAlgn="ctr">
                        <a:buNone/>
                      </a:pPr>
                      <a:r>
                        <a:rPr lang="it-IT" sz="1600" b="0" i="0" u="none" strike="noStrike">
                          <a:solidFill>
                            <a:srgbClr val="231F20"/>
                          </a:solidFill>
                          <a:effectLst/>
                          <a:latin typeface="Garamond" panose="02020404030301010803" pitchFamily="18" charset="0"/>
                        </a:rPr>
                        <a:t>585</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xmlns="" val="4089139484"/>
                  </a:ext>
                </a:extLst>
              </a:tr>
              <a:tr h="195580">
                <a:tc>
                  <a:txBody>
                    <a:bodyPr/>
                    <a:lstStyle/>
                    <a:p>
                      <a:pPr algn="l" fontAlgn="ctr">
                        <a:buNone/>
                      </a:pPr>
                      <a:r>
                        <a:rPr lang="it-IT" sz="1800" b="1" i="0" u="none" strike="noStrike">
                          <a:solidFill>
                            <a:srgbClr val="FFFFFF"/>
                          </a:solidFill>
                          <a:effectLst/>
                          <a:latin typeface="Arial" panose="020B0604020202020204" pitchFamily="34" charset="0"/>
                        </a:rPr>
                        <a:t>Borgo Valsugana</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4BCE4"/>
                    </a:solidFill>
                  </a:tcPr>
                </a:tc>
                <a:tc>
                  <a:txBody>
                    <a:bodyPr/>
                    <a:lstStyle/>
                    <a:p>
                      <a:pPr algn="ctr" fontAlgn="ctr">
                        <a:buNone/>
                      </a:pPr>
                      <a:r>
                        <a:rPr lang="it-IT" sz="1600" b="0" i="0" u="none" strike="noStrike" dirty="0">
                          <a:solidFill>
                            <a:srgbClr val="231F20"/>
                          </a:solidFill>
                          <a:effectLst/>
                          <a:latin typeface="Garamond" panose="02020404030301010803" pitchFamily="18" charset="0"/>
                        </a:rPr>
                        <a:t>36</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8F5"/>
                    </a:solidFill>
                  </a:tcPr>
                </a:tc>
                <a:tc>
                  <a:txBody>
                    <a:bodyPr/>
                    <a:lstStyle/>
                    <a:p>
                      <a:pPr algn="ctr" fontAlgn="ctr">
                        <a:buNone/>
                      </a:pPr>
                      <a:r>
                        <a:rPr lang="it-IT" sz="1600" b="0" i="0" u="none" strike="noStrike">
                          <a:solidFill>
                            <a:srgbClr val="231F20"/>
                          </a:solidFill>
                          <a:effectLst/>
                          <a:latin typeface="Garamond" panose="02020404030301010803" pitchFamily="18" charset="0"/>
                        </a:rPr>
                        <a:t>135</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8F5"/>
                    </a:solidFill>
                  </a:tcPr>
                </a:tc>
                <a:tc>
                  <a:txBody>
                    <a:bodyPr/>
                    <a:lstStyle/>
                    <a:p>
                      <a:pPr algn="ctr" fontAlgn="ctr">
                        <a:buNone/>
                      </a:pPr>
                      <a:r>
                        <a:rPr lang="it-IT" sz="1600" b="0" i="0" u="none" strike="noStrike">
                          <a:solidFill>
                            <a:srgbClr val="231F20"/>
                          </a:solidFill>
                          <a:effectLst/>
                          <a:latin typeface="Garamond" panose="02020404030301010803" pitchFamily="18" charset="0"/>
                        </a:rPr>
                        <a:t>22</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8F5"/>
                    </a:solidFill>
                  </a:tcPr>
                </a:tc>
                <a:tc>
                  <a:txBody>
                    <a:bodyPr/>
                    <a:lstStyle/>
                    <a:p>
                      <a:pPr algn="ctr" fontAlgn="ctr">
                        <a:buNone/>
                      </a:pPr>
                      <a:r>
                        <a:rPr lang="it-IT" sz="1600" b="0" i="0" u="none" strike="noStrike">
                          <a:solidFill>
                            <a:srgbClr val="231F20"/>
                          </a:solidFill>
                          <a:effectLst/>
                          <a:latin typeface="Garamond" panose="02020404030301010803" pitchFamily="18" charset="0"/>
                        </a:rPr>
                        <a:t>4</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8F5"/>
                    </a:solidFill>
                  </a:tcPr>
                </a:tc>
                <a:tc>
                  <a:txBody>
                    <a:bodyPr/>
                    <a:lstStyle/>
                    <a:p>
                      <a:pPr algn="ctr" fontAlgn="ctr">
                        <a:buNone/>
                      </a:pPr>
                      <a:r>
                        <a:rPr lang="it-IT" sz="1600" b="0" i="0" u="none" strike="noStrike">
                          <a:solidFill>
                            <a:srgbClr val="231F20"/>
                          </a:solidFill>
                          <a:effectLst/>
                          <a:latin typeface="Garamond" panose="02020404030301010803" pitchFamily="18" charset="0"/>
                        </a:rPr>
                        <a:t>110</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8F5"/>
                    </a:solidFill>
                  </a:tcPr>
                </a:tc>
                <a:extLst>
                  <a:ext uri="{0D108BD9-81ED-4DB2-BD59-A6C34878D82A}">
                    <a16:rowId xmlns:a16="http://schemas.microsoft.com/office/drawing/2014/main" xmlns="" val="1811603139"/>
                  </a:ext>
                </a:extLst>
              </a:tr>
              <a:tr h="195580">
                <a:tc>
                  <a:txBody>
                    <a:bodyPr/>
                    <a:lstStyle/>
                    <a:p>
                      <a:pPr algn="l" fontAlgn="ctr">
                        <a:buNone/>
                      </a:pPr>
                      <a:r>
                        <a:rPr lang="it-IT" sz="1800" b="1" i="0" u="none" strike="noStrike">
                          <a:solidFill>
                            <a:srgbClr val="FFFFFF"/>
                          </a:solidFill>
                          <a:effectLst/>
                          <a:latin typeface="Arial" panose="020B0604020202020204" pitchFamily="34" charset="0"/>
                        </a:rPr>
                        <a:t>Cles</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4BCE4"/>
                    </a:solidFill>
                  </a:tcPr>
                </a:tc>
                <a:tc>
                  <a:txBody>
                    <a:bodyPr/>
                    <a:lstStyle/>
                    <a:p>
                      <a:pPr algn="ctr" fontAlgn="ctr">
                        <a:buNone/>
                      </a:pPr>
                      <a:r>
                        <a:rPr lang="it-IT" sz="1600" b="0" i="0" u="none" strike="noStrike">
                          <a:solidFill>
                            <a:srgbClr val="231F20"/>
                          </a:solidFill>
                          <a:effectLst/>
                          <a:latin typeface="Garamond" panose="02020404030301010803" pitchFamily="18" charset="0"/>
                        </a:rPr>
                        <a:t>64</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fontAlgn="ctr">
                        <a:buNone/>
                      </a:pPr>
                      <a:r>
                        <a:rPr lang="it-IT" sz="1600" b="0" i="0" u="none" strike="noStrike">
                          <a:solidFill>
                            <a:srgbClr val="231F20"/>
                          </a:solidFill>
                          <a:effectLst/>
                          <a:latin typeface="Garamond" panose="02020404030301010803" pitchFamily="18" charset="0"/>
                        </a:rPr>
                        <a:t>202</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fontAlgn="ctr">
                        <a:buNone/>
                      </a:pPr>
                      <a:r>
                        <a:rPr lang="it-IT" sz="1600" b="0" i="0" u="none" strike="noStrike">
                          <a:solidFill>
                            <a:srgbClr val="231F20"/>
                          </a:solidFill>
                          <a:effectLst/>
                          <a:latin typeface="Garamond" panose="02020404030301010803" pitchFamily="18" charset="0"/>
                        </a:rPr>
                        <a:t>16</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fontAlgn="ctr">
                        <a:buNone/>
                      </a:pPr>
                      <a:r>
                        <a:rPr lang="it-IT" sz="1600" b="0" i="0" u="none" strike="noStrike">
                          <a:solidFill>
                            <a:srgbClr val="231F20"/>
                          </a:solidFill>
                          <a:effectLst/>
                          <a:latin typeface="Garamond" panose="02020404030301010803" pitchFamily="18" charset="0"/>
                        </a:rPr>
                        <a:t>9</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fontAlgn="ctr">
                        <a:buNone/>
                      </a:pPr>
                      <a:r>
                        <a:rPr lang="it-IT" sz="1600" b="0" i="0" u="none" strike="noStrike">
                          <a:solidFill>
                            <a:srgbClr val="231F20"/>
                          </a:solidFill>
                          <a:effectLst/>
                          <a:latin typeface="Garamond" panose="02020404030301010803" pitchFamily="18" charset="0"/>
                        </a:rPr>
                        <a:t>163</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xmlns="" val="3152951144"/>
                  </a:ext>
                </a:extLst>
              </a:tr>
              <a:tr h="195580">
                <a:tc>
                  <a:txBody>
                    <a:bodyPr/>
                    <a:lstStyle/>
                    <a:p>
                      <a:pPr algn="l" fontAlgn="ctr">
                        <a:buNone/>
                      </a:pPr>
                      <a:r>
                        <a:rPr lang="it-IT" sz="1800" b="1" i="0" u="none" strike="noStrike">
                          <a:solidFill>
                            <a:srgbClr val="FFFFFF"/>
                          </a:solidFill>
                          <a:effectLst/>
                          <a:latin typeface="Arial" panose="020B0604020202020204" pitchFamily="34" charset="0"/>
                        </a:rPr>
                        <a:t>Mezzolombardo</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4BCE4"/>
                    </a:solidFill>
                  </a:tcPr>
                </a:tc>
                <a:tc>
                  <a:txBody>
                    <a:bodyPr/>
                    <a:lstStyle/>
                    <a:p>
                      <a:pPr algn="ctr" fontAlgn="ctr">
                        <a:buNone/>
                      </a:pPr>
                      <a:r>
                        <a:rPr lang="it-IT" sz="1600" b="0" i="0" u="none" strike="noStrike">
                          <a:solidFill>
                            <a:srgbClr val="231F20"/>
                          </a:solidFill>
                          <a:effectLst/>
                          <a:latin typeface="Garamond" panose="02020404030301010803" pitchFamily="18" charset="0"/>
                        </a:rPr>
                        <a:t>18</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8F5"/>
                    </a:solidFill>
                  </a:tcPr>
                </a:tc>
                <a:tc>
                  <a:txBody>
                    <a:bodyPr/>
                    <a:lstStyle/>
                    <a:p>
                      <a:pPr algn="ctr" fontAlgn="ctr">
                        <a:buNone/>
                      </a:pPr>
                      <a:r>
                        <a:rPr lang="it-IT" sz="1600" b="0" i="0" u="none" strike="noStrike">
                          <a:solidFill>
                            <a:srgbClr val="231F20"/>
                          </a:solidFill>
                          <a:effectLst/>
                          <a:latin typeface="Garamond" panose="02020404030301010803" pitchFamily="18" charset="0"/>
                        </a:rPr>
                        <a:t>132</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8F5"/>
                    </a:solidFill>
                  </a:tcPr>
                </a:tc>
                <a:tc>
                  <a:txBody>
                    <a:bodyPr/>
                    <a:lstStyle/>
                    <a:p>
                      <a:pPr algn="ctr" fontAlgn="ctr">
                        <a:buNone/>
                      </a:pPr>
                      <a:r>
                        <a:rPr lang="it-IT" sz="1600" b="0" i="0" u="none" strike="noStrike">
                          <a:solidFill>
                            <a:srgbClr val="231F20"/>
                          </a:solidFill>
                          <a:effectLst/>
                          <a:latin typeface="Garamond" panose="02020404030301010803" pitchFamily="18" charset="0"/>
                        </a:rPr>
                        <a:t>27</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8F5"/>
                    </a:solidFill>
                  </a:tcPr>
                </a:tc>
                <a:tc>
                  <a:txBody>
                    <a:bodyPr/>
                    <a:lstStyle/>
                    <a:p>
                      <a:pPr algn="ctr" fontAlgn="ctr">
                        <a:buNone/>
                      </a:pPr>
                      <a:r>
                        <a:rPr lang="it-IT" sz="1600" b="0" i="0" u="none" strike="noStrike">
                          <a:solidFill>
                            <a:srgbClr val="231F20"/>
                          </a:solidFill>
                          <a:effectLst/>
                          <a:latin typeface="Garamond" panose="02020404030301010803" pitchFamily="18" charset="0"/>
                        </a:rPr>
                        <a:t>0</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8F5"/>
                    </a:solidFill>
                  </a:tcPr>
                </a:tc>
                <a:tc>
                  <a:txBody>
                    <a:bodyPr/>
                    <a:lstStyle/>
                    <a:p>
                      <a:pPr algn="ctr" fontAlgn="ctr">
                        <a:buNone/>
                      </a:pPr>
                      <a:r>
                        <a:rPr lang="it-IT" sz="1600" b="0" i="0" u="none" strike="noStrike">
                          <a:solidFill>
                            <a:srgbClr val="231F20"/>
                          </a:solidFill>
                          <a:effectLst/>
                          <a:latin typeface="Garamond" panose="02020404030301010803" pitchFamily="18" charset="0"/>
                        </a:rPr>
                        <a:t>92</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8F5"/>
                    </a:solidFill>
                  </a:tcPr>
                </a:tc>
                <a:extLst>
                  <a:ext uri="{0D108BD9-81ED-4DB2-BD59-A6C34878D82A}">
                    <a16:rowId xmlns:a16="http://schemas.microsoft.com/office/drawing/2014/main" xmlns="" val="684118197"/>
                  </a:ext>
                </a:extLst>
              </a:tr>
              <a:tr h="195580">
                <a:tc>
                  <a:txBody>
                    <a:bodyPr/>
                    <a:lstStyle/>
                    <a:p>
                      <a:pPr algn="l" fontAlgn="ctr">
                        <a:buNone/>
                      </a:pPr>
                      <a:r>
                        <a:rPr lang="it-IT" sz="1800" b="1" i="0" u="none" strike="noStrike">
                          <a:solidFill>
                            <a:srgbClr val="FFFFFF"/>
                          </a:solidFill>
                          <a:effectLst/>
                          <a:latin typeface="Arial" panose="020B0604020202020204" pitchFamily="34" charset="0"/>
                        </a:rPr>
                        <a:t>Pergine</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4BCE4"/>
                    </a:solidFill>
                  </a:tcPr>
                </a:tc>
                <a:tc>
                  <a:txBody>
                    <a:bodyPr/>
                    <a:lstStyle/>
                    <a:p>
                      <a:pPr algn="ctr" fontAlgn="ctr">
                        <a:buNone/>
                      </a:pPr>
                      <a:r>
                        <a:rPr lang="it-IT" sz="1600" b="0" i="0" u="none" strike="noStrike">
                          <a:solidFill>
                            <a:srgbClr val="231F20"/>
                          </a:solidFill>
                          <a:effectLst/>
                          <a:latin typeface="Garamond" panose="02020404030301010803" pitchFamily="18" charset="0"/>
                        </a:rPr>
                        <a:t>55</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fontAlgn="ctr">
                        <a:buNone/>
                      </a:pPr>
                      <a:r>
                        <a:rPr lang="it-IT" sz="1600" b="0" i="0" u="none" strike="noStrike">
                          <a:solidFill>
                            <a:srgbClr val="231F20"/>
                          </a:solidFill>
                          <a:effectLst/>
                          <a:latin typeface="Garamond" panose="02020404030301010803" pitchFamily="18" charset="0"/>
                        </a:rPr>
                        <a:t>164</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fontAlgn="ctr">
                        <a:buNone/>
                      </a:pPr>
                      <a:r>
                        <a:rPr lang="it-IT" sz="1600" b="0" i="0" u="none" strike="noStrike">
                          <a:solidFill>
                            <a:srgbClr val="231F20"/>
                          </a:solidFill>
                          <a:effectLst/>
                          <a:latin typeface="Garamond" panose="02020404030301010803" pitchFamily="18" charset="0"/>
                        </a:rPr>
                        <a:t>41</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fontAlgn="ctr">
                        <a:buNone/>
                      </a:pPr>
                      <a:r>
                        <a:rPr lang="it-IT" sz="1600" b="0" i="0" u="none" strike="noStrike">
                          <a:solidFill>
                            <a:srgbClr val="231F20"/>
                          </a:solidFill>
                          <a:effectLst/>
                          <a:latin typeface="Garamond" panose="02020404030301010803" pitchFamily="18" charset="0"/>
                        </a:rPr>
                        <a:t>11</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fontAlgn="ctr">
                        <a:buNone/>
                      </a:pPr>
                      <a:r>
                        <a:rPr lang="it-IT" sz="1600" b="0" i="0" u="none" strike="noStrike">
                          <a:solidFill>
                            <a:srgbClr val="231F20"/>
                          </a:solidFill>
                          <a:effectLst/>
                          <a:latin typeface="Garamond" panose="02020404030301010803" pitchFamily="18" charset="0"/>
                        </a:rPr>
                        <a:t>127</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xmlns="" val="3049169380"/>
                  </a:ext>
                </a:extLst>
              </a:tr>
              <a:tr h="195580">
                <a:tc>
                  <a:txBody>
                    <a:bodyPr/>
                    <a:lstStyle/>
                    <a:p>
                      <a:pPr algn="l" fontAlgn="ctr">
                        <a:buNone/>
                      </a:pPr>
                      <a:r>
                        <a:rPr lang="it-IT" sz="1800" b="1" i="0" u="none" strike="noStrike">
                          <a:solidFill>
                            <a:srgbClr val="FFFFFF"/>
                          </a:solidFill>
                          <a:effectLst/>
                          <a:latin typeface="Arial" panose="020B0604020202020204" pitchFamily="34" charset="0"/>
                        </a:rPr>
                        <a:t>Tione</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4BCE4"/>
                    </a:solidFill>
                  </a:tcPr>
                </a:tc>
                <a:tc>
                  <a:txBody>
                    <a:bodyPr/>
                    <a:lstStyle/>
                    <a:p>
                      <a:pPr algn="ctr" fontAlgn="ctr">
                        <a:buNone/>
                      </a:pPr>
                      <a:r>
                        <a:rPr lang="it-IT" sz="1600" b="0" i="0" u="none" strike="noStrike">
                          <a:solidFill>
                            <a:srgbClr val="231F20"/>
                          </a:solidFill>
                          <a:effectLst/>
                          <a:latin typeface="Garamond" panose="02020404030301010803" pitchFamily="18" charset="0"/>
                        </a:rPr>
                        <a:t>58</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8F5"/>
                    </a:solidFill>
                  </a:tcPr>
                </a:tc>
                <a:tc>
                  <a:txBody>
                    <a:bodyPr/>
                    <a:lstStyle/>
                    <a:p>
                      <a:pPr algn="ctr" fontAlgn="ctr">
                        <a:buNone/>
                      </a:pPr>
                      <a:r>
                        <a:rPr lang="it-IT" sz="1600" b="0" i="0" u="none" strike="noStrike">
                          <a:solidFill>
                            <a:srgbClr val="231F20"/>
                          </a:solidFill>
                          <a:effectLst/>
                          <a:latin typeface="Garamond" panose="02020404030301010803" pitchFamily="18" charset="0"/>
                        </a:rPr>
                        <a:t>148</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8F5"/>
                    </a:solidFill>
                  </a:tcPr>
                </a:tc>
                <a:tc>
                  <a:txBody>
                    <a:bodyPr/>
                    <a:lstStyle/>
                    <a:p>
                      <a:pPr algn="ctr" fontAlgn="ctr">
                        <a:buNone/>
                      </a:pPr>
                      <a:r>
                        <a:rPr lang="it-IT" sz="1600" b="0" i="0" u="none" strike="noStrike">
                          <a:solidFill>
                            <a:srgbClr val="231F20"/>
                          </a:solidFill>
                          <a:effectLst/>
                          <a:latin typeface="Garamond" panose="02020404030301010803" pitchFamily="18" charset="0"/>
                        </a:rPr>
                        <a:t>12</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8F5"/>
                    </a:solidFill>
                  </a:tcPr>
                </a:tc>
                <a:tc>
                  <a:txBody>
                    <a:bodyPr/>
                    <a:lstStyle/>
                    <a:p>
                      <a:pPr algn="ctr" fontAlgn="ctr">
                        <a:buNone/>
                      </a:pPr>
                      <a:r>
                        <a:rPr lang="it-IT" sz="1600" b="0" i="0" u="none" strike="noStrike">
                          <a:solidFill>
                            <a:srgbClr val="231F20"/>
                          </a:solidFill>
                          <a:effectLst/>
                          <a:latin typeface="Garamond" panose="02020404030301010803" pitchFamily="18" charset="0"/>
                        </a:rPr>
                        <a:t>1</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8F5"/>
                    </a:solidFill>
                  </a:tcPr>
                </a:tc>
                <a:tc>
                  <a:txBody>
                    <a:bodyPr/>
                    <a:lstStyle/>
                    <a:p>
                      <a:pPr algn="ctr" fontAlgn="ctr">
                        <a:buNone/>
                      </a:pPr>
                      <a:r>
                        <a:rPr lang="it-IT" sz="1600" b="0" i="0" u="none" strike="noStrike">
                          <a:solidFill>
                            <a:srgbClr val="231F20"/>
                          </a:solidFill>
                          <a:effectLst/>
                          <a:latin typeface="Garamond" panose="02020404030301010803" pitchFamily="18" charset="0"/>
                        </a:rPr>
                        <a:t>126</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8F5"/>
                    </a:solidFill>
                  </a:tcPr>
                </a:tc>
                <a:extLst>
                  <a:ext uri="{0D108BD9-81ED-4DB2-BD59-A6C34878D82A}">
                    <a16:rowId xmlns:a16="http://schemas.microsoft.com/office/drawing/2014/main" xmlns="" val="3435078916"/>
                  </a:ext>
                </a:extLst>
              </a:tr>
              <a:tr h="195580">
                <a:tc>
                  <a:txBody>
                    <a:bodyPr/>
                    <a:lstStyle/>
                    <a:p>
                      <a:pPr algn="l" fontAlgn="ctr">
                        <a:buNone/>
                      </a:pPr>
                      <a:r>
                        <a:rPr lang="it-IT" sz="1800" b="1" i="0" u="none" strike="noStrike">
                          <a:solidFill>
                            <a:srgbClr val="FFFFFF"/>
                          </a:solidFill>
                          <a:effectLst/>
                          <a:latin typeface="Arial" panose="020B0604020202020204" pitchFamily="34" charset="0"/>
                        </a:rPr>
                        <a:t>Rovereto</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4BCE4"/>
                    </a:solidFill>
                  </a:tcPr>
                </a:tc>
                <a:tc>
                  <a:txBody>
                    <a:bodyPr/>
                    <a:lstStyle/>
                    <a:p>
                      <a:pPr algn="ctr" fontAlgn="ctr">
                        <a:buNone/>
                      </a:pPr>
                      <a:r>
                        <a:rPr lang="it-IT" sz="1600" b="0" i="0" u="none" strike="noStrike">
                          <a:solidFill>
                            <a:srgbClr val="231F20"/>
                          </a:solidFill>
                          <a:effectLst/>
                          <a:latin typeface="Garamond" panose="02020404030301010803" pitchFamily="18" charset="0"/>
                        </a:rPr>
                        <a:t>48</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fontAlgn="ctr">
                        <a:buNone/>
                      </a:pPr>
                      <a:r>
                        <a:rPr lang="it-IT" sz="1600" b="0" i="0" u="none" strike="noStrike">
                          <a:solidFill>
                            <a:srgbClr val="231F20"/>
                          </a:solidFill>
                          <a:effectLst/>
                          <a:latin typeface="Garamond" panose="02020404030301010803" pitchFamily="18" charset="0"/>
                        </a:rPr>
                        <a:t>411</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fontAlgn="ctr">
                        <a:buNone/>
                      </a:pPr>
                      <a:r>
                        <a:rPr lang="it-IT" sz="1600" b="0" i="0" u="none" strike="noStrike">
                          <a:solidFill>
                            <a:srgbClr val="231F20"/>
                          </a:solidFill>
                          <a:effectLst/>
                          <a:latin typeface="Garamond" panose="02020404030301010803" pitchFamily="18" charset="0"/>
                        </a:rPr>
                        <a:t>60</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fontAlgn="ctr">
                        <a:buNone/>
                      </a:pPr>
                      <a:r>
                        <a:rPr lang="it-IT" sz="1600" b="0" i="0" u="none" strike="noStrike">
                          <a:solidFill>
                            <a:srgbClr val="231F20"/>
                          </a:solidFill>
                          <a:effectLst/>
                          <a:latin typeface="Garamond" panose="02020404030301010803" pitchFamily="18" charset="0"/>
                        </a:rPr>
                        <a:t>91</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fontAlgn="ctr">
                        <a:buNone/>
                      </a:pPr>
                      <a:r>
                        <a:rPr lang="it-IT" sz="1600" b="0" i="0" u="none" strike="noStrike">
                          <a:solidFill>
                            <a:srgbClr val="231F20"/>
                          </a:solidFill>
                          <a:effectLst/>
                          <a:latin typeface="Garamond" panose="02020404030301010803" pitchFamily="18" charset="0"/>
                        </a:rPr>
                        <a:t>217</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xmlns="" val="3295246823"/>
                  </a:ext>
                </a:extLst>
              </a:tr>
              <a:tr h="190500">
                <a:tc>
                  <a:txBody>
                    <a:bodyPr/>
                    <a:lstStyle/>
                    <a:p>
                      <a:pPr algn="l" fontAlgn="ctr">
                        <a:buNone/>
                      </a:pPr>
                      <a:r>
                        <a:rPr lang="it-IT" sz="1800" b="1" i="0" u="none" strike="noStrike">
                          <a:solidFill>
                            <a:srgbClr val="FFFFFF"/>
                          </a:solidFill>
                          <a:effectLst/>
                          <a:latin typeface="Arial" panose="020B0604020202020204" pitchFamily="34" charset="0"/>
                        </a:rPr>
                        <a:t>TOTALI</a:t>
                      </a:r>
                    </a:p>
                  </a:txBody>
                  <a:tcPr marL="4763" marR="4763" marT="4763" marB="0" anchor="ctr">
                    <a:lnL>
                      <a:noFill/>
                    </a:lnL>
                    <a:lnR>
                      <a:noFill/>
                    </a:lnR>
                    <a:lnT w="12700" cap="flat" cmpd="sng" algn="ctr">
                      <a:solidFill>
                        <a:srgbClr val="FFFFFF"/>
                      </a:solidFill>
                      <a:prstDash val="solid"/>
                      <a:round/>
                      <a:headEnd type="none" w="med" len="med"/>
                      <a:tailEnd type="none" w="med" len="med"/>
                    </a:lnT>
                    <a:lnB>
                      <a:noFill/>
                    </a:lnB>
                    <a:solidFill>
                      <a:srgbClr val="F9B299"/>
                    </a:solidFill>
                  </a:tcPr>
                </a:tc>
                <a:tc>
                  <a:txBody>
                    <a:bodyPr/>
                    <a:lstStyle/>
                    <a:p>
                      <a:pPr algn="ctr" fontAlgn="ctr">
                        <a:buNone/>
                      </a:pPr>
                      <a:r>
                        <a:rPr lang="it-IT" sz="1600" b="0" i="0" u="none" strike="noStrike">
                          <a:solidFill>
                            <a:srgbClr val="231F20"/>
                          </a:solidFill>
                          <a:effectLst/>
                          <a:latin typeface="Garamond" panose="02020404030301010803" pitchFamily="18" charset="0"/>
                        </a:rPr>
                        <a:t>469</a:t>
                      </a:r>
                    </a:p>
                  </a:txBody>
                  <a:tcPr marL="4763" marR="4763" marT="4763" marB="0" anchor="ctr">
                    <a:lnL>
                      <a:noFill/>
                    </a:lnL>
                    <a:lnR>
                      <a:noFill/>
                    </a:lnR>
                    <a:lnT w="12700" cap="flat" cmpd="sng" algn="ctr">
                      <a:solidFill>
                        <a:srgbClr val="FFFFFF"/>
                      </a:solidFill>
                      <a:prstDash val="solid"/>
                      <a:round/>
                      <a:headEnd type="none" w="med" len="med"/>
                      <a:tailEnd type="none" w="med" len="med"/>
                    </a:lnT>
                    <a:lnB>
                      <a:noFill/>
                    </a:lnB>
                    <a:solidFill>
                      <a:srgbClr val="F9B299"/>
                    </a:solidFill>
                  </a:tcPr>
                </a:tc>
                <a:tc>
                  <a:txBody>
                    <a:bodyPr/>
                    <a:lstStyle/>
                    <a:p>
                      <a:pPr algn="ctr" fontAlgn="ctr">
                        <a:buNone/>
                      </a:pPr>
                      <a:r>
                        <a:rPr lang="it-IT" sz="1600" b="0" i="0" u="none" strike="noStrike">
                          <a:solidFill>
                            <a:srgbClr val="231F20"/>
                          </a:solidFill>
                          <a:effectLst/>
                          <a:latin typeface="Garamond" panose="02020404030301010803" pitchFamily="18" charset="0"/>
                        </a:rPr>
                        <a:t>2143</a:t>
                      </a:r>
                    </a:p>
                  </a:txBody>
                  <a:tcPr marL="4763" marR="4763" marT="4763" marB="0" anchor="ctr">
                    <a:lnL>
                      <a:noFill/>
                    </a:lnL>
                    <a:lnR>
                      <a:noFill/>
                    </a:lnR>
                    <a:lnT w="12700" cap="flat" cmpd="sng" algn="ctr">
                      <a:solidFill>
                        <a:srgbClr val="FFFFFF"/>
                      </a:solidFill>
                      <a:prstDash val="solid"/>
                      <a:round/>
                      <a:headEnd type="none" w="med" len="med"/>
                      <a:tailEnd type="none" w="med" len="med"/>
                    </a:lnT>
                    <a:lnB>
                      <a:noFill/>
                    </a:lnB>
                    <a:solidFill>
                      <a:srgbClr val="F9B299"/>
                    </a:solidFill>
                  </a:tcPr>
                </a:tc>
                <a:tc>
                  <a:txBody>
                    <a:bodyPr/>
                    <a:lstStyle/>
                    <a:p>
                      <a:pPr algn="ctr" fontAlgn="ctr">
                        <a:buNone/>
                      </a:pPr>
                      <a:r>
                        <a:rPr lang="it-IT" sz="1600" b="0" i="0" u="none" strike="noStrike">
                          <a:solidFill>
                            <a:srgbClr val="231F20"/>
                          </a:solidFill>
                          <a:effectLst/>
                          <a:latin typeface="Garamond" panose="02020404030301010803" pitchFamily="18" charset="0"/>
                        </a:rPr>
                        <a:t>233</a:t>
                      </a:r>
                    </a:p>
                  </a:txBody>
                  <a:tcPr marL="4763" marR="4763" marT="4763" marB="0" anchor="ctr">
                    <a:lnL>
                      <a:noFill/>
                    </a:lnL>
                    <a:lnR>
                      <a:noFill/>
                    </a:lnR>
                    <a:lnT w="12700" cap="flat" cmpd="sng" algn="ctr">
                      <a:solidFill>
                        <a:srgbClr val="FFFFFF"/>
                      </a:solidFill>
                      <a:prstDash val="solid"/>
                      <a:round/>
                      <a:headEnd type="none" w="med" len="med"/>
                      <a:tailEnd type="none" w="med" len="med"/>
                    </a:lnT>
                    <a:lnB>
                      <a:noFill/>
                    </a:lnB>
                    <a:solidFill>
                      <a:srgbClr val="F9B299"/>
                    </a:solidFill>
                  </a:tcPr>
                </a:tc>
                <a:tc>
                  <a:txBody>
                    <a:bodyPr/>
                    <a:lstStyle/>
                    <a:p>
                      <a:pPr algn="ctr" fontAlgn="ctr">
                        <a:buNone/>
                      </a:pPr>
                      <a:r>
                        <a:rPr lang="it-IT" sz="1600" b="0" i="0" u="none" strike="noStrike">
                          <a:solidFill>
                            <a:srgbClr val="231F20"/>
                          </a:solidFill>
                          <a:effectLst/>
                          <a:latin typeface="Garamond" panose="02020404030301010803" pitchFamily="18" charset="0"/>
                        </a:rPr>
                        <a:t>191</a:t>
                      </a:r>
                    </a:p>
                  </a:txBody>
                  <a:tcPr marL="4763" marR="4763" marT="4763" marB="0" anchor="ctr">
                    <a:lnL>
                      <a:noFill/>
                    </a:lnL>
                    <a:lnR>
                      <a:noFill/>
                    </a:lnR>
                    <a:lnT w="12700" cap="flat" cmpd="sng" algn="ctr">
                      <a:solidFill>
                        <a:srgbClr val="FFFFFF"/>
                      </a:solidFill>
                      <a:prstDash val="solid"/>
                      <a:round/>
                      <a:headEnd type="none" w="med" len="med"/>
                      <a:tailEnd type="none" w="med" len="med"/>
                    </a:lnT>
                    <a:lnB>
                      <a:noFill/>
                    </a:lnB>
                    <a:solidFill>
                      <a:srgbClr val="F9B299"/>
                    </a:solidFill>
                  </a:tcPr>
                </a:tc>
                <a:tc>
                  <a:txBody>
                    <a:bodyPr/>
                    <a:lstStyle/>
                    <a:p>
                      <a:pPr algn="ctr" fontAlgn="ctr">
                        <a:buNone/>
                      </a:pPr>
                      <a:r>
                        <a:rPr lang="it-IT" sz="1600" b="0" i="0" u="none" strike="noStrike" dirty="0">
                          <a:solidFill>
                            <a:srgbClr val="231F20"/>
                          </a:solidFill>
                          <a:effectLst/>
                          <a:latin typeface="Garamond" panose="02020404030301010803" pitchFamily="18" charset="0"/>
                        </a:rPr>
                        <a:t>1516</a:t>
                      </a:r>
                    </a:p>
                  </a:txBody>
                  <a:tcPr marL="4763" marR="4763" marT="4763" marB="0" anchor="ctr">
                    <a:lnL>
                      <a:noFill/>
                    </a:lnL>
                    <a:lnR>
                      <a:noFill/>
                    </a:lnR>
                    <a:lnT w="12700" cap="flat" cmpd="sng" algn="ctr">
                      <a:solidFill>
                        <a:srgbClr val="FFFFFF"/>
                      </a:solidFill>
                      <a:prstDash val="solid"/>
                      <a:round/>
                      <a:headEnd type="none" w="med" len="med"/>
                      <a:tailEnd type="none" w="med" len="med"/>
                    </a:lnT>
                    <a:lnB>
                      <a:noFill/>
                    </a:lnB>
                    <a:solidFill>
                      <a:srgbClr val="F9B299"/>
                    </a:solidFill>
                  </a:tcPr>
                </a:tc>
                <a:extLst>
                  <a:ext uri="{0D108BD9-81ED-4DB2-BD59-A6C34878D82A}">
                    <a16:rowId xmlns:a16="http://schemas.microsoft.com/office/drawing/2014/main" xmlns="" val="1418759808"/>
                  </a:ext>
                </a:extLst>
              </a:tr>
            </a:tbl>
          </a:graphicData>
        </a:graphic>
      </p:graphicFrame>
      <p:graphicFrame>
        <p:nvGraphicFramePr>
          <p:cNvPr id="5" name="Tabella 4">
            <a:extLst>
              <a:ext uri="{FF2B5EF4-FFF2-40B4-BE49-F238E27FC236}">
                <a16:creationId xmlns:a16="http://schemas.microsoft.com/office/drawing/2014/main" xmlns="" id="{EF04BB93-023A-57D9-F973-3A27A882C36F}"/>
              </a:ext>
            </a:extLst>
          </p:cNvPr>
          <p:cNvGraphicFramePr>
            <a:graphicFrameLocks noGrp="1"/>
          </p:cNvGraphicFramePr>
          <p:nvPr>
            <p:extLst>
              <p:ext uri="{D42A27DB-BD31-4B8C-83A1-F6EECF244321}">
                <p14:modId xmlns:p14="http://schemas.microsoft.com/office/powerpoint/2010/main" val="635356746"/>
              </p:ext>
            </p:extLst>
          </p:nvPr>
        </p:nvGraphicFramePr>
        <p:xfrm>
          <a:off x="576469" y="4556919"/>
          <a:ext cx="10254971" cy="1697356"/>
        </p:xfrm>
        <a:graphic>
          <a:graphicData uri="http://schemas.openxmlformats.org/drawingml/2006/table">
            <a:tbl>
              <a:tblPr/>
              <a:tblGrid>
                <a:gridCol w="4120863">
                  <a:extLst>
                    <a:ext uri="{9D8B030D-6E8A-4147-A177-3AD203B41FA5}">
                      <a16:colId xmlns:a16="http://schemas.microsoft.com/office/drawing/2014/main" xmlns="" val="2210119244"/>
                    </a:ext>
                  </a:extLst>
                </a:gridCol>
                <a:gridCol w="1604305">
                  <a:extLst>
                    <a:ext uri="{9D8B030D-6E8A-4147-A177-3AD203B41FA5}">
                      <a16:colId xmlns:a16="http://schemas.microsoft.com/office/drawing/2014/main" xmlns="" val="1590944592"/>
                    </a:ext>
                  </a:extLst>
                </a:gridCol>
                <a:gridCol w="2925498">
                  <a:extLst>
                    <a:ext uri="{9D8B030D-6E8A-4147-A177-3AD203B41FA5}">
                      <a16:colId xmlns:a16="http://schemas.microsoft.com/office/drawing/2014/main" xmlns="" val="3753002564"/>
                    </a:ext>
                  </a:extLst>
                </a:gridCol>
                <a:gridCol w="1604305">
                  <a:extLst>
                    <a:ext uri="{9D8B030D-6E8A-4147-A177-3AD203B41FA5}">
                      <a16:colId xmlns:a16="http://schemas.microsoft.com/office/drawing/2014/main" xmlns="" val="2947917212"/>
                    </a:ext>
                  </a:extLst>
                </a:gridCol>
              </a:tblGrid>
              <a:tr h="386080">
                <a:tc gridSpan="2">
                  <a:txBody>
                    <a:bodyPr/>
                    <a:lstStyle/>
                    <a:p>
                      <a:pPr algn="ctr" fontAlgn="ctr">
                        <a:buNone/>
                      </a:pPr>
                      <a:r>
                        <a:rPr lang="it-IT" sz="1800" b="1" i="0" u="none" strike="noStrike" dirty="0">
                          <a:solidFill>
                            <a:srgbClr val="FFFFFF"/>
                          </a:solidFill>
                          <a:effectLst/>
                          <a:latin typeface="Arial" panose="020B0604020202020204" pitchFamily="34" charset="0"/>
                        </a:rPr>
                        <a:t>Domande di iscrizione e di reingresso</a:t>
                      </a:r>
                    </a:p>
                  </a:txBody>
                  <a:tcPr marL="4763" marR="4763" marT="4763" marB="0" anchor="ctr">
                    <a:lnL>
                      <a:noFill/>
                    </a:lnL>
                    <a:lnR>
                      <a:noFill/>
                    </a:lnR>
                    <a:lnT>
                      <a:noFill/>
                    </a:lnT>
                    <a:lnB w="12700" cap="flat" cmpd="sng" algn="ctr">
                      <a:solidFill>
                        <a:srgbClr val="FFFFFF"/>
                      </a:solidFill>
                      <a:prstDash val="solid"/>
                      <a:round/>
                      <a:headEnd type="none" w="med" len="med"/>
                      <a:tailEnd type="none" w="med" len="med"/>
                    </a:lnB>
                    <a:solidFill>
                      <a:srgbClr val="F9AA8F"/>
                    </a:solidFill>
                  </a:tcPr>
                </a:tc>
                <a:tc hMerge="1">
                  <a:txBody>
                    <a:bodyPr/>
                    <a:lstStyle/>
                    <a:p>
                      <a:endParaRPr lang="it-IT"/>
                    </a:p>
                  </a:txBody>
                  <a:tcPr/>
                </a:tc>
                <a:tc gridSpan="2">
                  <a:txBody>
                    <a:bodyPr/>
                    <a:lstStyle/>
                    <a:p>
                      <a:pPr algn="ctr" fontAlgn="ctr">
                        <a:buNone/>
                      </a:pPr>
                      <a:r>
                        <a:rPr lang="it-IT" sz="1800" b="1" i="0" u="none" strike="noStrike" dirty="0">
                          <a:solidFill>
                            <a:srgbClr val="FFFFFF"/>
                          </a:solidFill>
                          <a:effectLst/>
                          <a:latin typeface="Arial" panose="020B0604020202020204" pitchFamily="34" charset="0"/>
                        </a:rPr>
                        <a:t>Domande </a:t>
                      </a:r>
                      <a:r>
                        <a:rPr lang="it-IT" sz="1800" b="1" i="0" u="none" strike="noStrike">
                          <a:solidFill>
                            <a:srgbClr val="FFFFFF"/>
                          </a:solidFill>
                          <a:effectLst/>
                          <a:latin typeface="Arial" panose="020B0604020202020204" pitchFamily="34" charset="0"/>
                        </a:rPr>
                        <a:t>per genere </a:t>
                      </a:r>
                      <a:r>
                        <a:rPr lang="it-IT" sz="1800" b="1" i="0" u="none" strike="noStrike" dirty="0">
                          <a:solidFill>
                            <a:srgbClr val="FFFFFF"/>
                          </a:solidFill>
                          <a:effectLst/>
                          <a:latin typeface="Arial" panose="020B0604020202020204" pitchFamily="34" charset="0"/>
                        </a:rPr>
                        <a:t>ed esami</a:t>
                      </a:r>
                    </a:p>
                  </a:txBody>
                  <a:tcPr marL="4763" marR="4763" marT="4763" marB="0" anchor="ctr">
                    <a:lnL>
                      <a:noFill/>
                    </a:lnL>
                    <a:lnR>
                      <a:noFill/>
                    </a:lnR>
                    <a:lnT>
                      <a:noFill/>
                    </a:lnT>
                    <a:lnB w="12700" cap="flat" cmpd="sng" algn="ctr">
                      <a:solidFill>
                        <a:srgbClr val="FFFFFF"/>
                      </a:solidFill>
                      <a:prstDash val="solid"/>
                      <a:round/>
                      <a:headEnd type="none" w="med" len="med"/>
                      <a:tailEnd type="none" w="med" len="med"/>
                    </a:lnB>
                    <a:solidFill>
                      <a:srgbClr val="F9AA8F"/>
                    </a:solidFill>
                  </a:tcPr>
                </a:tc>
                <a:tc hMerge="1">
                  <a:txBody>
                    <a:bodyPr/>
                    <a:lstStyle/>
                    <a:p>
                      <a:endParaRPr lang="it-IT"/>
                    </a:p>
                  </a:txBody>
                  <a:tcPr/>
                </a:tc>
                <a:extLst>
                  <a:ext uri="{0D108BD9-81ED-4DB2-BD59-A6C34878D82A}">
                    <a16:rowId xmlns:a16="http://schemas.microsoft.com/office/drawing/2014/main" xmlns="" val="2959027269"/>
                  </a:ext>
                </a:extLst>
              </a:tr>
              <a:tr h="367030">
                <a:tc>
                  <a:txBody>
                    <a:bodyPr/>
                    <a:lstStyle/>
                    <a:p>
                      <a:pPr algn="l" fontAlgn="ctr">
                        <a:buNone/>
                      </a:pPr>
                      <a:r>
                        <a:rPr lang="it-IT" sz="1800" b="1" i="0" u="none" strike="noStrike" dirty="0">
                          <a:solidFill>
                            <a:srgbClr val="FFFFFF"/>
                          </a:solidFill>
                          <a:effectLst/>
                          <a:latin typeface="Arial" panose="020B0604020202020204" pitchFamily="34" charset="0"/>
                        </a:rPr>
                        <a:t>Nuove iscrizioni</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4BCE4"/>
                    </a:solidFill>
                  </a:tcPr>
                </a:tc>
                <a:tc>
                  <a:txBody>
                    <a:bodyPr/>
                    <a:lstStyle/>
                    <a:p>
                      <a:pPr algn="ctr" fontAlgn="ctr">
                        <a:buNone/>
                      </a:pPr>
                      <a:r>
                        <a:rPr lang="it-IT" sz="1600" b="0" i="0" u="none" strike="noStrike" dirty="0">
                          <a:solidFill>
                            <a:srgbClr val="231F20"/>
                          </a:solidFill>
                          <a:effectLst/>
                          <a:latin typeface="Garamond" panose="02020404030301010803" pitchFamily="18" charset="0"/>
                        </a:rPr>
                        <a:t>2957</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8F5"/>
                    </a:solidFill>
                  </a:tcPr>
                </a:tc>
                <a:tc>
                  <a:txBody>
                    <a:bodyPr/>
                    <a:lstStyle/>
                    <a:p>
                      <a:pPr algn="l" fontAlgn="ctr">
                        <a:buNone/>
                      </a:pPr>
                      <a:r>
                        <a:rPr lang="it-IT" sz="1800" b="1" i="0" u="none" strike="noStrike" dirty="0">
                          <a:solidFill>
                            <a:srgbClr val="FFFFFF"/>
                          </a:solidFill>
                          <a:effectLst/>
                          <a:latin typeface="Arial" panose="020B0604020202020204" pitchFamily="34" charset="0"/>
                        </a:rPr>
                        <a:t>Femmine</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4BCE4"/>
                    </a:solidFill>
                  </a:tcPr>
                </a:tc>
                <a:tc>
                  <a:txBody>
                    <a:bodyPr/>
                    <a:lstStyle/>
                    <a:p>
                      <a:pPr algn="ctr" fontAlgn="ctr">
                        <a:buNone/>
                      </a:pPr>
                      <a:r>
                        <a:rPr lang="it-IT" sz="1600" b="0" i="0" u="none" strike="noStrike">
                          <a:solidFill>
                            <a:srgbClr val="231F20"/>
                          </a:solidFill>
                          <a:effectLst/>
                          <a:latin typeface="Garamond" panose="02020404030301010803" pitchFamily="18" charset="0"/>
                        </a:rPr>
                        <a:t>1897</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8F5"/>
                    </a:solidFill>
                  </a:tcPr>
                </a:tc>
                <a:extLst>
                  <a:ext uri="{0D108BD9-81ED-4DB2-BD59-A6C34878D82A}">
                    <a16:rowId xmlns:a16="http://schemas.microsoft.com/office/drawing/2014/main" xmlns="" val="2569170342"/>
                  </a:ext>
                </a:extLst>
              </a:tr>
              <a:tr h="195580">
                <a:tc>
                  <a:txBody>
                    <a:bodyPr/>
                    <a:lstStyle/>
                    <a:p>
                      <a:pPr algn="l" fontAlgn="ctr">
                        <a:buNone/>
                      </a:pPr>
                      <a:r>
                        <a:rPr lang="it-IT" sz="1800" b="1" i="0" u="none" strike="noStrike">
                          <a:solidFill>
                            <a:srgbClr val="FFFFFF"/>
                          </a:solidFill>
                          <a:effectLst/>
                          <a:latin typeface="Arial" panose="020B0604020202020204" pitchFamily="34" charset="0"/>
                        </a:rPr>
                        <a:t>Reingressi</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4BCE4"/>
                    </a:solidFill>
                  </a:tcPr>
                </a:tc>
                <a:tc>
                  <a:txBody>
                    <a:bodyPr/>
                    <a:lstStyle/>
                    <a:p>
                      <a:pPr algn="ctr" fontAlgn="ctr">
                        <a:buNone/>
                      </a:pPr>
                      <a:r>
                        <a:rPr lang="it-IT" sz="1600" b="0" i="0" u="none" strike="noStrike">
                          <a:solidFill>
                            <a:srgbClr val="231F20"/>
                          </a:solidFill>
                          <a:effectLst/>
                          <a:latin typeface="Garamond" panose="02020404030301010803" pitchFamily="18" charset="0"/>
                        </a:rPr>
                        <a:t>217</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l" fontAlgn="ctr">
                        <a:buNone/>
                      </a:pPr>
                      <a:r>
                        <a:rPr lang="it-IT" sz="1800" b="1" i="0" u="none" strike="noStrike" dirty="0">
                          <a:solidFill>
                            <a:srgbClr val="FFFFFF"/>
                          </a:solidFill>
                          <a:effectLst/>
                          <a:latin typeface="Arial" panose="020B0604020202020204" pitchFamily="34" charset="0"/>
                        </a:rPr>
                        <a:t>Maschi</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4BCE4"/>
                    </a:solidFill>
                  </a:tcPr>
                </a:tc>
                <a:tc>
                  <a:txBody>
                    <a:bodyPr/>
                    <a:lstStyle/>
                    <a:p>
                      <a:pPr algn="ctr" fontAlgn="ctr">
                        <a:buNone/>
                      </a:pPr>
                      <a:r>
                        <a:rPr lang="it-IT" sz="1600" b="0" i="0" u="none" strike="noStrike">
                          <a:solidFill>
                            <a:srgbClr val="231F20"/>
                          </a:solidFill>
                          <a:effectLst/>
                          <a:latin typeface="Garamond" panose="02020404030301010803" pitchFamily="18" charset="0"/>
                        </a:rPr>
                        <a:t>1746</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xmlns="" val="1776580502"/>
                  </a:ext>
                </a:extLst>
              </a:tr>
              <a:tr h="386080">
                <a:tc>
                  <a:txBody>
                    <a:bodyPr/>
                    <a:lstStyle/>
                    <a:p>
                      <a:pPr algn="l" fontAlgn="ctr">
                        <a:buNone/>
                      </a:pPr>
                      <a:r>
                        <a:rPr lang="it-IT" sz="1800" b="1" i="0" u="none" strike="noStrike">
                          <a:solidFill>
                            <a:srgbClr val="FFFFFF"/>
                          </a:solidFill>
                          <a:effectLst/>
                          <a:latin typeface="Arial" panose="020B0604020202020204" pitchFamily="34" charset="0"/>
                        </a:rPr>
                        <a:t>Reingressi Parziali</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4BCE4"/>
                    </a:solidFill>
                  </a:tcPr>
                </a:tc>
                <a:tc>
                  <a:txBody>
                    <a:bodyPr/>
                    <a:lstStyle/>
                    <a:p>
                      <a:pPr algn="ctr" fontAlgn="ctr">
                        <a:buNone/>
                      </a:pPr>
                      <a:r>
                        <a:rPr lang="it-IT" sz="1600" b="0" i="0" u="none" strike="noStrike">
                          <a:solidFill>
                            <a:srgbClr val="231F20"/>
                          </a:solidFill>
                          <a:effectLst/>
                          <a:latin typeface="Garamond" panose="02020404030301010803" pitchFamily="18" charset="0"/>
                        </a:rPr>
                        <a:t>469</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8F5"/>
                    </a:solidFill>
                  </a:tcPr>
                </a:tc>
                <a:tc>
                  <a:txBody>
                    <a:bodyPr/>
                    <a:lstStyle/>
                    <a:p>
                      <a:pPr algn="l" fontAlgn="ctr">
                        <a:buNone/>
                      </a:pPr>
                      <a:r>
                        <a:rPr lang="it-IT" sz="1800" b="1" i="0" u="none" strike="noStrike" dirty="0">
                          <a:solidFill>
                            <a:srgbClr val="FFFFFF"/>
                          </a:solidFill>
                          <a:effectLst/>
                          <a:latin typeface="Arial" panose="020B0604020202020204" pitchFamily="34" charset="0"/>
                        </a:rPr>
                        <a:t>senza esami</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4BCE4"/>
                    </a:solidFill>
                  </a:tcPr>
                </a:tc>
                <a:tc>
                  <a:txBody>
                    <a:bodyPr/>
                    <a:lstStyle/>
                    <a:p>
                      <a:pPr algn="ctr" fontAlgn="ctr">
                        <a:buNone/>
                      </a:pPr>
                      <a:r>
                        <a:rPr lang="it-IT" sz="1600" b="0" i="0" u="none" strike="noStrike" dirty="0">
                          <a:solidFill>
                            <a:srgbClr val="231F20"/>
                          </a:solidFill>
                          <a:effectLst/>
                          <a:latin typeface="Garamond" panose="02020404030301010803" pitchFamily="18" charset="0"/>
                        </a:rPr>
                        <a:t>550</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8F5"/>
                    </a:solidFill>
                  </a:tcPr>
                </a:tc>
                <a:extLst>
                  <a:ext uri="{0D108BD9-81ED-4DB2-BD59-A6C34878D82A}">
                    <a16:rowId xmlns:a16="http://schemas.microsoft.com/office/drawing/2014/main" xmlns="" val="2833318108"/>
                  </a:ext>
                </a:extLst>
              </a:tr>
              <a:tr h="195580">
                <a:tc>
                  <a:txBody>
                    <a:bodyPr/>
                    <a:lstStyle/>
                    <a:p>
                      <a:pPr algn="l" fontAlgn="ctr">
                        <a:buNone/>
                      </a:pPr>
                      <a:r>
                        <a:rPr lang="it-IT" sz="1800" b="1" i="0" u="none" strike="noStrike">
                          <a:solidFill>
                            <a:srgbClr val="FFFFFF"/>
                          </a:solidFill>
                          <a:effectLst/>
                          <a:latin typeface="Arial" panose="020B0604020202020204" pitchFamily="34" charset="0"/>
                        </a:rPr>
                        <a:t>Totali</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4BCE4"/>
                    </a:solidFill>
                  </a:tcPr>
                </a:tc>
                <a:tc>
                  <a:txBody>
                    <a:bodyPr/>
                    <a:lstStyle/>
                    <a:p>
                      <a:pPr algn="ctr" fontAlgn="ctr">
                        <a:buNone/>
                      </a:pPr>
                      <a:r>
                        <a:rPr lang="it-IT" sz="1600" b="0" i="0" u="none" strike="noStrike">
                          <a:solidFill>
                            <a:srgbClr val="231F20"/>
                          </a:solidFill>
                          <a:effectLst/>
                          <a:latin typeface="Garamond" panose="02020404030301010803" pitchFamily="18" charset="0"/>
                        </a:rPr>
                        <a:t>3643</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l" fontAlgn="ctr">
                        <a:buNone/>
                      </a:pPr>
                      <a:r>
                        <a:rPr lang="it-IT" sz="1800" b="1" i="0" u="none" strike="noStrike">
                          <a:solidFill>
                            <a:srgbClr val="FFFFFF"/>
                          </a:solidFill>
                          <a:effectLst/>
                          <a:latin typeface="Arial" panose="020B0604020202020204" pitchFamily="34" charset="0"/>
                        </a:rPr>
                        <a:t>con esami</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4BCE4"/>
                    </a:solidFill>
                  </a:tcPr>
                </a:tc>
                <a:tc>
                  <a:txBody>
                    <a:bodyPr/>
                    <a:lstStyle/>
                    <a:p>
                      <a:pPr algn="ctr" fontAlgn="ctr">
                        <a:buNone/>
                      </a:pPr>
                      <a:r>
                        <a:rPr lang="it-IT" sz="1600" b="0" i="0" u="none" strike="noStrike" dirty="0">
                          <a:solidFill>
                            <a:srgbClr val="231F20"/>
                          </a:solidFill>
                          <a:effectLst/>
                          <a:latin typeface="Garamond" panose="02020404030301010803" pitchFamily="18" charset="0"/>
                        </a:rPr>
                        <a:t>2925</a:t>
                      </a:r>
                    </a:p>
                  </a:txBody>
                  <a:tcPr marL="4763" marR="4763" marT="476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xmlns="" val="2873476373"/>
                  </a:ext>
                </a:extLst>
              </a:tr>
            </a:tbl>
          </a:graphicData>
        </a:graphic>
      </p:graphicFrame>
    </p:spTree>
    <p:extLst>
      <p:ext uri="{BB962C8B-B14F-4D97-AF65-F5344CB8AC3E}">
        <p14:creationId xmlns:p14="http://schemas.microsoft.com/office/powerpoint/2010/main" val="3086685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fico 2">
            <a:extLst>
              <a:ext uri="{FF2B5EF4-FFF2-40B4-BE49-F238E27FC236}">
                <a16:creationId xmlns:a16="http://schemas.microsoft.com/office/drawing/2014/main" xmlns="" id="{ED081B0A-1559-42FE-A095-85B1E72D64BB}"/>
              </a:ext>
            </a:extLst>
          </p:cNvPr>
          <p:cNvGraphicFramePr>
            <a:graphicFrameLocks/>
          </p:cNvGraphicFramePr>
          <p:nvPr>
            <p:extLst>
              <p:ext uri="{D42A27DB-BD31-4B8C-83A1-F6EECF244321}">
                <p14:modId xmlns:p14="http://schemas.microsoft.com/office/powerpoint/2010/main" val="923033582"/>
              </p:ext>
            </p:extLst>
          </p:nvPr>
        </p:nvGraphicFramePr>
        <p:xfrm>
          <a:off x="183320" y="631688"/>
          <a:ext cx="7030279" cy="5848626"/>
        </p:xfrm>
        <a:graphic>
          <a:graphicData uri="http://schemas.openxmlformats.org/drawingml/2006/chart">
            <c:chart xmlns:c="http://schemas.openxmlformats.org/drawingml/2006/chart" xmlns:r="http://schemas.openxmlformats.org/officeDocument/2006/relationships" r:id="rId2"/>
          </a:graphicData>
        </a:graphic>
      </p:graphicFrame>
      <p:sp>
        <p:nvSpPr>
          <p:cNvPr id="6" name="Titolo 1">
            <a:extLst>
              <a:ext uri="{FF2B5EF4-FFF2-40B4-BE49-F238E27FC236}">
                <a16:creationId xmlns:a16="http://schemas.microsoft.com/office/drawing/2014/main" xmlns="" id="{C00DE6E2-7467-7D28-15FF-800C3BFA3425}"/>
              </a:ext>
            </a:extLst>
          </p:cNvPr>
          <p:cNvSpPr txBox="1">
            <a:spLocks/>
          </p:cNvSpPr>
          <p:nvPr/>
        </p:nvSpPr>
        <p:spPr>
          <a:xfrm>
            <a:off x="1688571" y="144724"/>
            <a:ext cx="8252883" cy="74824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200" b="1" dirty="0">
                <a:solidFill>
                  <a:srgbClr val="0A81C1"/>
                </a:solidFill>
              </a:rPr>
              <a:t>Associati nuovi iscritti 31/12/2025</a:t>
            </a:r>
          </a:p>
        </p:txBody>
      </p:sp>
      <p:graphicFrame>
        <p:nvGraphicFramePr>
          <p:cNvPr id="4" name="Grafico 3">
            <a:extLst>
              <a:ext uri="{FF2B5EF4-FFF2-40B4-BE49-F238E27FC236}">
                <a16:creationId xmlns:a16="http://schemas.microsoft.com/office/drawing/2014/main" xmlns="" id="{691881DA-CADB-B690-7A35-4C444FFACF16}"/>
              </a:ext>
            </a:extLst>
          </p:cNvPr>
          <p:cNvGraphicFramePr>
            <a:graphicFrameLocks/>
          </p:cNvGraphicFramePr>
          <p:nvPr>
            <p:extLst>
              <p:ext uri="{D42A27DB-BD31-4B8C-83A1-F6EECF244321}">
                <p14:modId xmlns:p14="http://schemas.microsoft.com/office/powerpoint/2010/main" val="198105041"/>
              </p:ext>
            </p:extLst>
          </p:nvPr>
        </p:nvGraphicFramePr>
        <p:xfrm>
          <a:off x="7477124" y="631687"/>
          <a:ext cx="3686175" cy="29552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Grafico 4">
            <a:extLst>
              <a:ext uri="{FF2B5EF4-FFF2-40B4-BE49-F238E27FC236}">
                <a16:creationId xmlns:a16="http://schemas.microsoft.com/office/drawing/2014/main" xmlns="" id="{9EE20A9D-67F0-B723-1BA1-76E9E9B05F4F}"/>
              </a:ext>
            </a:extLst>
          </p:cNvPr>
          <p:cNvGraphicFramePr>
            <a:graphicFrameLocks/>
          </p:cNvGraphicFramePr>
          <p:nvPr>
            <p:extLst>
              <p:ext uri="{D42A27DB-BD31-4B8C-83A1-F6EECF244321}">
                <p14:modId xmlns:p14="http://schemas.microsoft.com/office/powerpoint/2010/main" val="3586262820"/>
              </p:ext>
            </p:extLst>
          </p:nvPr>
        </p:nvGraphicFramePr>
        <p:xfrm>
          <a:off x="7477124" y="3586921"/>
          <a:ext cx="3686175" cy="289339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Grafico 6">
            <a:extLst>
              <a:ext uri="{FF2B5EF4-FFF2-40B4-BE49-F238E27FC236}">
                <a16:creationId xmlns:a16="http://schemas.microsoft.com/office/drawing/2014/main" xmlns="" id="{A8E023DB-DFAF-1DB8-159F-5AA86AFD0252}"/>
              </a:ext>
            </a:extLst>
          </p:cNvPr>
          <p:cNvGraphicFramePr>
            <a:graphicFrameLocks/>
          </p:cNvGraphicFramePr>
          <p:nvPr>
            <p:extLst>
              <p:ext uri="{D42A27DB-BD31-4B8C-83A1-F6EECF244321}">
                <p14:modId xmlns:p14="http://schemas.microsoft.com/office/powerpoint/2010/main" val="1790208099"/>
              </p:ext>
            </p:extLst>
          </p:nvPr>
        </p:nvGraphicFramePr>
        <p:xfrm>
          <a:off x="3564836" y="1007168"/>
          <a:ext cx="3648764" cy="276528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690423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9DD1BB8B-6050-48C2-8AC0-70C11AEFCFEF}"/>
              </a:ext>
            </a:extLst>
          </p:cNvPr>
          <p:cNvSpPr>
            <a:spLocks noGrp="1"/>
          </p:cNvSpPr>
          <p:nvPr>
            <p:ph type="title"/>
          </p:nvPr>
        </p:nvSpPr>
        <p:spPr>
          <a:xfrm>
            <a:off x="2639617" y="252226"/>
            <a:ext cx="6683765" cy="688426"/>
          </a:xfrm>
        </p:spPr>
        <p:txBody>
          <a:bodyPr vert="horz" lIns="91440" tIns="45720" rIns="91440" bIns="45720" rtlCol="0" anchor="ctr">
            <a:normAutofit fontScale="90000"/>
          </a:bodyPr>
          <a:lstStyle/>
          <a:p>
            <a:r>
              <a:rPr lang="it-IT" sz="3200" b="1" dirty="0" err="1">
                <a:solidFill>
                  <a:srgbClr val="0A81C1"/>
                </a:solidFill>
              </a:rPr>
              <a:t>OdG</a:t>
            </a:r>
            <a:r>
              <a:rPr lang="it-IT" sz="3200" b="1" dirty="0">
                <a:solidFill>
                  <a:srgbClr val="0A81C1"/>
                </a:solidFill>
              </a:rPr>
              <a:t> Assemblea </a:t>
            </a:r>
            <a:r>
              <a:rPr lang="it-IT" sz="3200" b="1" dirty="0" smtClean="0">
                <a:solidFill>
                  <a:srgbClr val="0A81C1"/>
                </a:solidFill>
              </a:rPr>
              <a:t>11 aprile 2026</a:t>
            </a:r>
            <a:endParaRPr lang="it-IT" sz="3200" b="1" dirty="0">
              <a:solidFill>
                <a:srgbClr val="0A81C1"/>
              </a:solidFill>
            </a:endParaRPr>
          </a:p>
        </p:txBody>
      </p:sp>
      <p:sp>
        <p:nvSpPr>
          <p:cNvPr id="3" name="Segnaposto contenuto 2">
            <a:extLst>
              <a:ext uri="{FF2B5EF4-FFF2-40B4-BE49-F238E27FC236}">
                <a16:creationId xmlns:a16="http://schemas.microsoft.com/office/drawing/2014/main" xmlns="" id="{42880DA4-9530-4275-9475-4C769AA3E707}"/>
              </a:ext>
            </a:extLst>
          </p:cNvPr>
          <p:cNvSpPr>
            <a:spLocks noGrp="1"/>
          </p:cNvSpPr>
          <p:nvPr>
            <p:ph idx="1"/>
          </p:nvPr>
        </p:nvSpPr>
        <p:spPr>
          <a:xfrm>
            <a:off x="294497" y="940652"/>
            <a:ext cx="5148242" cy="5355920"/>
          </a:xfrm>
        </p:spPr>
        <p:txBody>
          <a:bodyPr>
            <a:noAutofit/>
          </a:bodyPr>
          <a:lstStyle/>
          <a:p>
            <a:pPr marL="0" indent="0" algn="just">
              <a:buNone/>
            </a:pPr>
            <a:r>
              <a:rPr lang="it-IT" sz="1400" b="1" dirty="0">
                <a:solidFill>
                  <a:srgbClr val="0070C0"/>
                </a:solidFill>
                <a:latin typeface="Aptos" panose="020B0004020202020204" pitchFamily="34" charset="0"/>
              </a:rPr>
              <a:t>08:30 Accreditamento</a:t>
            </a:r>
          </a:p>
          <a:p>
            <a:pPr marL="252000" indent="0" algn="just">
              <a:lnSpc>
                <a:spcPct val="120000"/>
              </a:lnSpc>
              <a:spcBef>
                <a:spcPts val="300"/>
              </a:spcBef>
              <a:buNone/>
            </a:pPr>
            <a:r>
              <a:rPr lang="it-IT" sz="1400" dirty="0">
                <a:solidFill>
                  <a:srgbClr val="027AC4"/>
                </a:solidFill>
                <a:latin typeface="Aptos" panose="020B0004020202020204" pitchFamily="34" charset="0"/>
              </a:rPr>
              <a:t>Insediamento Commissione Verifica Poteri e registrazione dei partecipanti</a:t>
            </a:r>
          </a:p>
          <a:p>
            <a:pPr marL="252000" indent="0" algn="just">
              <a:lnSpc>
                <a:spcPct val="120000"/>
              </a:lnSpc>
              <a:spcBef>
                <a:spcPts val="300"/>
              </a:spcBef>
              <a:buNone/>
            </a:pPr>
            <a:r>
              <a:rPr lang="it-IT" sz="1400" dirty="0">
                <a:solidFill>
                  <a:srgbClr val="027AC4"/>
                </a:solidFill>
                <a:latin typeface="Aptos" panose="020B0004020202020204" pitchFamily="34" charset="0"/>
              </a:rPr>
              <a:t>Insediamento Ufficio di Presidenza e nomina del Segretario dell’Assemblea</a:t>
            </a:r>
          </a:p>
          <a:p>
            <a:pPr marL="252000" indent="0" algn="just">
              <a:lnSpc>
                <a:spcPct val="120000"/>
              </a:lnSpc>
              <a:spcBef>
                <a:spcPts val="300"/>
              </a:spcBef>
              <a:buNone/>
            </a:pPr>
            <a:r>
              <a:rPr lang="it-IT" sz="1400" dirty="0">
                <a:solidFill>
                  <a:srgbClr val="027AC4"/>
                </a:solidFill>
                <a:latin typeface="Aptos" panose="020B0004020202020204" pitchFamily="34" charset="0"/>
              </a:rPr>
              <a:t>Nomina componenti del Comitato Elettorale e dei questori di sala </a:t>
            </a:r>
          </a:p>
          <a:p>
            <a:pPr algn="just">
              <a:buNone/>
            </a:pPr>
            <a:r>
              <a:rPr lang="it-IT"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it-IT" sz="1400" b="1" dirty="0">
                <a:solidFill>
                  <a:srgbClr val="0070C0"/>
                </a:solidFill>
                <a:latin typeface="Aptos" panose="020B0004020202020204" pitchFamily="34" charset="0"/>
              </a:rPr>
              <a:t>09:00  Saluto e introduzione della </a:t>
            </a:r>
            <a:r>
              <a:rPr lang="it-IT" sz="1400" b="1" dirty="0" smtClean="0">
                <a:solidFill>
                  <a:srgbClr val="0070C0"/>
                </a:solidFill>
                <a:latin typeface="Aptos" panose="020B0004020202020204" pitchFamily="34" charset="0"/>
              </a:rPr>
              <a:t>Presidente</a:t>
            </a:r>
            <a:endParaRPr lang="it-IT" sz="1400" b="1" dirty="0">
              <a:solidFill>
                <a:srgbClr val="0070C0"/>
              </a:solidFill>
              <a:latin typeface="Aptos" panose="020B0004020202020204" pitchFamily="34" charset="0"/>
            </a:endParaRPr>
          </a:p>
          <a:p>
            <a:pPr marL="252000" indent="0" algn="just">
              <a:lnSpc>
                <a:spcPct val="120000"/>
              </a:lnSpc>
              <a:spcBef>
                <a:spcPts val="300"/>
              </a:spcBef>
              <a:buNone/>
            </a:pPr>
            <a:r>
              <a:rPr lang="it-IT" sz="1400" dirty="0">
                <a:solidFill>
                  <a:srgbClr val="027AC4"/>
                </a:solidFill>
                <a:latin typeface="Aptos" panose="020B0004020202020204" pitchFamily="34" charset="0"/>
              </a:rPr>
              <a:t>Saluto di Autorità e </a:t>
            </a:r>
            <a:r>
              <a:rPr lang="it-IT" sz="1400" dirty="0" smtClean="0">
                <a:solidFill>
                  <a:srgbClr val="027AC4"/>
                </a:solidFill>
                <a:latin typeface="Aptos" panose="020B0004020202020204" pitchFamily="34" charset="0"/>
              </a:rPr>
              <a:t>interventi </a:t>
            </a:r>
            <a:r>
              <a:rPr lang="it-IT" sz="1400" dirty="0">
                <a:solidFill>
                  <a:srgbClr val="027AC4"/>
                </a:solidFill>
                <a:latin typeface="Aptos" panose="020B0004020202020204" pitchFamily="34" charset="0"/>
              </a:rPr>
              <a:t>preordinati</a:t>
            </a:r>
          </a:p>
          <a:p>
            <a:pPr marL="252000" indent="0" algn="just">
              <a:lnSpc>
                <a:spcPct val="120000"/>
              </a:lnSpc>
              <a:spcBef>
                <a:spcPts val="300"/>
              </a:spcBef>
              <a:buNone/>
            </a:pPr>
            <a:r>
              <a:rPr lang="it-IT" sz="1400" dirty="0" smtClean="0">
                <a:solidFill>
                  <a:srgbClr val="027AC4"/>
                </a:solidFill>
                <a:latin typeface="Aptos" panose="020B0004020202020204" pitchFamily="34" charset="0"/>
              </a:rPr>
              <a:t>Lettura </a:t>
            </a:r>
            <a:r>
              <a:rPr lang="it-IT" sz="1400" dirty="0">
                <a:solidFill>
                  <a:srgbClr val="027AC4"/>
                </a:solidFill>
                <a:latin typeface="Aptos" panose="020B0004020202020204" pitchFamily="34" charset="0"/>
              </a:rPr>
              <a:t>verbale della Commissione verifica poteri</a:t>
            </a:r>
          </a:p>
          <a:p>
            <a:pPr marL="252000" indent="0" algn="just">
              <a:lnSpc>
                <a:spcPct val="120000"/>
              </a:lnSpc>
              <a:spcBef>
                <a:spcPts val="300"/>
              </a:spcBef>
              <a:buNone/>
            </a:pPr>
            <a:r>
              <a:rPr lang="it-IT" sz="1400" dirty="0">
                <a:solidFill>
                  <a:srgbClr val="027AC4"/>
                </a:solidFill>
                <a:latin typeface="Aptos" panose="020B0004020202020204" pitchFamily="34" charset="0"/>
              </a:rPr>
              <a:t>Relazione del Consiglio Direttivo sull’attività 2025</a:t>
            </a:r>
          </a:p>
          <a:p>
            <a:pPr marL="252000" indent="0" algn="just">
              <a:lnSpc>
                <a:spcPct val="120000"/>
              </a:lnSpc>
              <a:spcBef>
                <a:spcPts val="300"/>
              </a:spcBef>
              <a:buNone/>
            </a:pPr>
            <a:r>
              <a:rPr lang="it-IT" sz="1400" dirty="0">
                <a:solidFill>
                  <a:srgbClr val="027AC4"/>
                </a:solidFill>
                <a:latin typeface="Aptos" panose="020B0004020202020204" pitchFamily="34" charset="0"/>
              </a:rPr>
              <a:t>Discussione ed approvazione relazione del Consiglio Direttivo </a:t>
            </a:r>
          </a:p>
          <a:p>
            <a:pPr marL="252000" indent="0" algn="just">
              <a:lnSpc>
                <a:spcPct val="120000"/>
              </a:lnSpc>
              <a:spcBef>
                <a:spcPts val="300"/>
              </a:spcBef>
              <a:buNone/>
            </a:pPr>
            <a:r>
              <a:rPr lang="it-IT" sz="1400" dirty="0">
                <a:solidFill>
                  <a:srgbClr val="027AC4"/>
                </a:solidFill>
                <a:latin typeface="Aptos" panose="020B0004020202020204" pitchFamily="34" charset="0"/>
              </a:rPr>
              <a:t>Presentazione aspiranti delegati per Assemblea AVIS Nazionale (Bellaria 29-31 maggio 2026)</a:t>
            </a:r>
          </a:p>
          <a:p>
            <a:pPr marL="0" indent="0" algn="just">
              <a:buNone/>
            </a:pPr>
            <a:r>
              <a:rPr lang="it-IT" sz="1400" b="1" dirty="0">
                <a:solidFill>
                  <a:srgbClr val="0070C0"/>
                </a:solidFill>
                <a:latin typeface="Aptos" panose="020B0004020202020204" pitchFamily="34" charset="0"/>
              </a:rPr>
              <a:t>11:00 Pausa caffè</a:t>
            </a:r>
          </a:p>
          <a:p>
            <a:pPr marL="0" indent="0" algn="just">
              <a:buNone/>
            </a:pPr>
            <a:r>
              <a:rPr lang="it-IT" sz="1400" b="1" dirty="0">
                <a:solidFill>
                  <a:srgbClr val="0070C0"/>
                </a:solidFill>
                <a:latin typeface="Aptos" panose="020B0004020202020204" pitchFamily="34" charset="0"/>
              </a:rPr>
              <a:t>11:30 </a:t>
            </a:r>
            <a:r>
              <a:rPr lang="it-IT" sz="1400" b="1" dirty="0" smtClean="0">
                <a:solidFill>
                  <a:srgbClr val="0070C0"/>
                </a:solidFill>
                <a:latin typeface="Aptos" panose="020B0004020202020204" pitchFamily="34" charset="0"/>
              </a:rPr>
              <a:t>Convegno </a:t>
            </a:r>
            <a:r>
              <a:rPr lang="it-IT" sz="1400" b="1" dirty="0">
                <a:solidFill>
                  <a:srgbClr val="0070C0"/>
                </a:solidFill>
                <a:latin typeface="Aptos" panose="020B0004020202020204" pitchFamily="34" charset="0"/>
              </a:rPr>
              <a:t>“AVIS e Protezione civile: comunità e prevenzione</a:t>
            </a:r>
            <a:r>
              <a:rPr lang="it-IT" sz="1400" dirty="0">
                <a:solidFill>
                  <a:srgbClr val="0070C0"/>
                </a:solidFill>
                <a:latin typeface="Aptos" panose="020B0004020202020204" pitchFamily="34" charset="0"/>
              </a:rPr>
              <a:t>” </a:t>
            </a:r>
            <a:endParaRPr lang="it-IT" sz="1400" dirty="0" smtClean="0">
              <a:solidFill>
                <a:srgbClr val="0070C0"/>
              </a:solidFill>
              <a:latin typeface="Aptos" panose="020B0004020202020204" pitchFamily="34" charset="0"/>
            </a:endParaRPr>
          </a:p>
          <a:p>
            <a:pPr marL="0" indent="0" algn="just">
              <a:buNone/>
            </a:pPr>
            <a:r>
              <a:rPr lang="it-IT" sz="1400" b="1" dirty="0">
                <a:solidFill>
                  <a:srgbClr val="0070C0"/>
                </a:solidFill>
                <a:latin typeface="Aptos" panose="020B0004020202020204" pitchFamily="34" charset="0"/>
              </a:rPr>
              <a:t>13:00 Pausa pranzo</a:t>
            </a:r>
          </a:p>
          <a:p>
            <a:pPr marL="252000" indent="0" algn="just">
              <a:lnSpc>
                <a:spcPct val="120000"/>
              </a:lnSpc>
              <a:spcBef>
                <a:spcPts val="300"/>
              </a:spcBef>
              <a:buNone/>
            </a:pPr>
            <a:r>
              <a:rPr lang="it-IT" sz="1400" dirty="0">
                <a:solidFill>
                  <a:srgbClr val="027AC4"/>
                </a:solidFill>
                <a:latin typeface="Aptos" panose="020B0004020202020204" pitchFamily="34" charset="0"/>
              </a:rPr>
              <a:t>Apertura seggio elezione delegati all’Assemblea di AVIS Nazionale</a:t>
            </a:r>
          </a:p>
          <a:p>
            <a:pPr marL="0" indent="0" algn="just">
              <a:buNone/>
            </a:pPr>
            <a:endParaRPr lang="it-IT" sz="1400" dirty="0">
              <a:solidFill>
                <a:srgbClr val="0070C0"/>
              </a:solidFill>
              <a:latin typeface="Aptos" panose="020B0004020202020204" pitchFamily="34" charset="0"/>
            </a:endParaRPr>
          </a:p>
        </p:txBody>
      </p:sp>
      <p:sp>
        <p:nvSpPr>
          <p:cNvPr id="14" name="Segnaposto contenuto 2">
            <a:extLst>
              <a:ext uri="{FF2B5EF4-FFF2-40B4-BE49-F238E27FC236}">
                <a16:creationId xmlns:a16="http://schemas.microsoft.com/office/drawing/2014/main" xmlns="" id="{9C09984F-AFCC-66A1-A481-B507147A352C}"/>
              </a:ext>
            </a:extLst>
          </p:cNvPr>
          <p:cNvSpPr txBox="1">
            <a:spLocks/>
          </p:cNvSpPr>
          <p:nvPr/>
        </p:nvSpPr>
        <p:spPr>
          <a:xfrm>
            <a:off x="5632055" y="940653"/>
            <a:ext cx="5148243" cy="56235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sz="1400" b="1" dirty="0" smtClean="0">
                <a:solidFill>
                  <a:srgbClr val="0070C0"/>
                </a:solidFill>
                <a:latin typeface="Aptos" panose="020B0004020202020204" pitchFamily="34" charset="0"/>
              </a:rPr>
              <a:t>14:00 </a:t>
            </a:r>
            <a:r>
              <a:rPr lang="it-IT" sz="1400" b="1" dirty="0">
                <a:solidFill>
                  <a:srgbClr val="0070C0"/>
                </a:solidFill>
                <a:latin typeface="Aptos" panose="020B0004020202020204" pitchFamily="34" charset="0"/>
              </a:rPr>
              <a:t>Presentazione attività Consulta Giovani di Avis del Trentino</a:t>
            </a:r>
          </a:p>
          <a:p>
            <a:pPr marL="252000" indent="0" algn="just">
              <a:lnSpc>
                <a:spcPct val="120000"/>
              </a:lnSpc>
              <a:spcBef>
                <a:spcPts val="300"/>
              </a:spcBef>
              <a:buNone/>
            </a:pPr>
            <a:r>
              <a:rPr lang="it-IT" sz="1400" dirty="0">
                <a:solidFill>
                  <a:srgbClr val="027AC4"/>
                </a:solidFill>
                <a:latin typeface="Aptos" panose="020B0004020202020204" pitchFamily="34" charset="0"/>
              </a:rPr>
              <a:t>Celebrazione del centenario</a:t>
            </a:r>
          </a:p>
          <a:p>
            <a:pPr marL="0" indent="0" algn="just">
              <a:buNone/>
            </a:pPr>
            <a:r>
              <a:rPr lang="it-IT" sz="1400" b="1" dirty="0">
                <a:solidFill>
                  <a:srgbClr val="0070C0"/>
                </a:solidFill>
                <a:latin typeface="Aptos" panose="020B0004020202020204" pitchFamily="34" charset="0"/>
              </a:rPr>
              <a:t>15:00 Presentazione del Bilancio Consuntivo 2025</a:t>
            </a:r>
          </a:p>
          <a:p>
            <a:pPr marL="252000" indent="0" algn="just">
              <a:lnSpc>
                <a:spcPct val="120000"/>
              </a:lnSpc>
              <a:spcBef>
                <a:spcPts val="300"/>
              </a:spcBef>
              <a:buNone/>
            </a:pPr>
            <a:r>
              <a:rPr lang="it-IT" sz="1400" dirty="0">
                <a:solidFill>
                  <a:srgbClr val="027AC4"/>
                </a:solidFill>
                <a:latin typeface="Aptos" panose="020B0004020202020204" pitchFamily="34" charset="0"/>
              </a:rPr>
              <a:t>Relazione Organo di Controllo</a:t>
            </a:r>
          </a:p>
          <a:p>
            <a:pPr marL="252000" indent="0" algn="just">
              <a:lnSpc>
                <a:spcPct val="120000"/>
              </a:lnSpc>
              <a:spcBef>
                <a:spcPts val="300"/>
              </a:spcBef>
              <a:buNone/>
            </a:pPr>
            <a:r>
              <a:rPr lang="it-IT" sz="1400" dirty="0">
                <a:solidFill>
                  <a:srgbClr val="027AC4"/>
                </a:solidFill>
                <a:latin typeface="Aptos" panose="020B0004020202020204" pitchFamily="34" charset="0"/>
              </a:rPr>
              <a:t>Discussione ed approvazione Bilancio Consuntivo 2025 e documenti connessi (Relazione dell’Organo di Controllo, Relazione di Missione, Bilancio Sociale)</a:t>
            </a:r>
          </a:p>
          <a:p>
            <a:pPr marL="252000" indent="0" algn="just">
              <a:lnSpc>
                <a:spcPct val="120000"/>
              </a:lnSpc>
              <a:spcBef>
                <a:spcPts val="300"/>
              </a:spcBef>
              <a:buNone/>
            </a:pPr>
            <a:r>
              <a:rPr lang="it-IT" sz="1400" dirty="0">
                <a:solidFill>
                  <a:srgbClr val="027AC4"/>
                </a:solidFill>
                <a:latin typeface="Aptos" panose="020B0004020202020204" pitchFamily="34" charset="0"/>
              </a:rPr>
              <a:t>Lettura della Relazione dei Probiviri</a:t>
            </a:r>
          </a:p>
          <a:p>
            <a:pPr marL="252000" indent="0" algn="just">
              <a:lnSpc>
                <a:spcPct val="120000"/>
              </a:lnSpc>
              <a:spcBef>
                <a:spcPts val="300"/>
              </a:spcBef>
              <a:buNone/>
            </a:pPr>
            <a:r>
              <a:rPr lang="it-IT" sz="1400" dirty="0">
                <a:solidFill>
                  <a:srgbClr val="027AC4"/>
                </a:solidFill>
                <a:latin typeface="Aptos" panose="020B0004020202020204" pitchFamily="34" charset="0"/>
              </a:rPr>
              <a:t>Ratifica del Bilancio Preventivo 2026 approvato dal Consiglio Direttivo dell’Avis del Trentino </a:t>
            </a:r>
          </a:p>
          <a:p>
            <a:pPr marL="0" indent="0" algn="just">
              <a:lnSpc>
                <a:spcPct val="120000"/>
              </a:lnSpc>
              <a:buNone/>
            </a:pPr>
            <a:r>
              <a:rPr lang="it-IT" sz="1400" b="1" dirty="0">
                <a:solidFill>
                  <a:srgbClr val="0070C0"/>
                </a:solidFill>
                <a:latin typeface="Aptos" panose="020B0004020202020204" pitchFamily="34" charset="0"/>
              </a:rPr>
              <a:t>16:45 Scrutinio</a:t>
            </a:r>
          </a:p>
          <a:p>
            <a:pPr marL="252000" lvl="0" indent="0" algn="just">
              <a:lnSpc>
                <a:spcPct val="120000"/>
              </a:lnSpc>
              <a:spcBef>
                <a:spcPts val="300"/>
              </a:spcBef>
              <a:buNone/>
            </a:pPr>
            <a:r>
              <a:rPr lang="it-IT" sz="1400" dirty="0">
                <a:solidFill>
                  <a:srgbClr val="027AC4"/>
                </a:solidFill>
                <a:latin typeface="Aptos" panose="020B0004020202020204" pitchFamily="34" charset="0"/>
              </a:rPr>
              <a:t>Lettura del verbale del Comitato Elettorale e proclamazione dei delegati effettivi, dei supplenti e del Capo Delegazione per Assemblea di AVIS Nazionale</a:t>
            </a:r>
          </a:p>
          <a:p>
            <a:pPr algn="just">
              <a:buNone/>
            </a:pPr>
            <a:r>
              <a:rPr lang="it-IT" sz="1400" b="1" dirty="0">
                <a:solidFill>
                  <a:srgbClr val="0070C0"/>
                </a:solidFill>
                <a:latin typeface="Aptos" panose="020B0004020202020204" pitchFamily="34" charset="0"/>
              </a:rPr>
              <a:t>17:00 Varie / Chiusura lavori assembleari</a:t>
            </a:r>
          </a:p>
          <a:p>
            <a:pPr marL="0" indent="0">
              <a:spcBef>
                <a:spcPts val="580"/>
              </a:spcBef>
              <a:buClr>
                <a:srgbClr val="FF0000"/>
              </a:buClr>
              <a:buSzPct val="85000"/>
              <a:buFont typeface="Arial" panose="020B0604020202020204" pitchFamily="34" charset="0"/>
              <a:buNone/>
              <a:tabLst>
                <a:tab pos="457200" algn="l"/>
              </a:tabLst>
            </a:pPr>
            <a:endParaRPr lang="it-IT" sz="1400" dirty="0">
              <a:solidFill>
                <a:srgbClr val="002060"/>
              </a:solidFill>
              <a:latin typeface="Arial" panose="020B0604020202020204" pitchFamily="34" charset="0"/>
            </a:endParaRPr>
          </a:p>
        </p:txBody>
      </p:sp>
    </p:spTree>
    <p:extLst>
      <p:ext uri="{BB962C8B-B14F-4D97-AF65-F5344CB8AC3E}">
        <p14:creationId xmlns:p14="http://schemas.microsoft.com/office/powerpoint/2010/main" val="1013965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fico 3">
            <a:extLst>
              <a:ext uri="{FF2B5EF4-FFF2-40B4-BE49-F238E27FC236}">
                <a16:creationId xmlns:a16="http://schemas.microsoft.com/office/drawing/2014/main" xmlns="" id="{7D6AC4F1-494F-BA7D-96D9-BE06CDBED1FD}"/>
              </a:ext>
            </a:extLst>
          </p:cNvPr>
          <p:cNvGraphicFramePr>
            <a:graphicFrameLocks/>
          </p:cNvGraphicFramePr>
          <p:nvPr>
            <p:extLst>
              <p:ext uri="{D42A27DB-BD31-4B8C-83A1-F6EECF244321}">
                <p14:modId xmlns:p14="http://schemas.microsoft.com/office/powerpoint/2010/main" val="1271002033"/>
              </p:ext>
            </p:extLst>
          </p:nvPr>
        </p:nvGraphicFramePr>
        <p:xfrm>
          <a:off x="2441851" y="1416527"/>
          <a:ext cx="6264828" cy="401685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ella 4">
            <a:extLst>
              <a:ext uri="{FF2B5EF4-FFF2-40B4-BE49-F238E27FC236}">
                <a16:creationId xmlns:a16="http://schemas.microsoft.com/office/drawing/2014/main" xmlns="" id="{700AC7B7-F5CC-5323-6024-2B80E1BFF346}"/>
              </a:ext>
            </a:extLst>
          </p:cNvPr>
          <p:cNvGraphicFramePr>
            <a:graphicFrameLocks noGrp="1"/>
          </p:cNvGraphicFramePr>
          <p:nvPr>
            <p:extLst>
              <p:ext uri="{D42A27DB-BD31-4B8C-83A1-F6EECF244321}">
                <p14:modId xmlns:p14="http://schemas.microsoft.com/office/powerpoint/2010/main" val="2034640835"/>
              </p:ext>
            </p:extLst>
          </p:nvPr>
        </p:nvGraphicFramePr>
        <p:xfrm>
          <a:off x="2441853" y="5707671"/>
          <a:ext cx="6229488" cy="745809"/>
        </p:xfrm>
        <a:graphic>
          <a:graphicData uri="http://schemas.openxmlformats.org/drawingml/2006/table">
            <a:tbl>
              <a:tblPr/>
              <a:tblGrid>
                <a:gridCol w="3843277">
                  <a:extLst>
                    <a:ext uri="{9D8B030D-6E8A-4147-A177-3AD203B41FA5}">
                      <a16:colId xmlns:a16="http://schemas.microsoft.com/office/drawing/2014/main" xmlns="" val="19850947"/>
                    </a:ext>
                  </a:extLst>
                </a:gridCol>
                <a:gridCol w="1119196">
                  <a:extLst>
                    <a:ext uri="{9D8B030D-6E8A-4147-A177-3AD203B41FA5}">
                      <a16:colId xmlns:a16="http://schemas.microsoft.com/office/drawing/2014/main" xmlns="" val="1595802944"/>
                    </a:ext>
                  </a:extLst>
                </a:gridCol>
                <a:gridCol w="1267015">
                  <a:extLst>
                    <a:ext uri="{9D8B030D-6E8A-4147-A177-3AD203B41FA5}">
                      <a16:colId xmlns:a16="http://schemas.microsoft.com/office/drawing/2014/main" xmlns="" val="1901565078"/>
                    </a:ext>
                  </a:extLst>
                </a:gridCol>
              </a:tblGrid>
              <a:tr h="190500">
                <a:tc>
                  <a:txBody>
                    <a:bodyPr/>
                    <a:lstStyle/>
                    <a:p>
                      <a:pPr algn="l" fontAlgn="b">
                        <a:buNone/>
                      </a:pPr>
                      <a:r>
                        <a:rPr lang="it-IT" sz="1600" b="0" i="0" u="none" strike="noStrike" dirty="0">
                          <a:solidFill>
                            <a:srgbClr val="000000"/>
                          </a:solidFill>
                          <a:effectLst/>
                          <a:latin typeface="Calibri" panose="020F0502020204030204" pitchFamily="34" charset="0"/>
                        </a:rPr>
                        <a:t>DONATORI CHE NON HANNO DONATO</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ED4A9"/>
                    </a:solidFill>
                  </a:tcPr>
                </a:tc>
                <a:tc>
                  <a:txBody>
                    <a:bodyPr/>
                    <a:lstStyle/>
                    <a:p>
                      <a:pPr algn="r" fontAlgn="b">
                        <a:buNone/>
                      </a:pPr>
                      <a:r>
                        <a:rPr lang="it-IT" sz="1600" b="0" i="0" u="none" strike="noStrike">
                          <a:solidFill>
                            <a:srgbClr val="000000"/>
                          </a:solidFill>
                          <a:effectLst/>
                          <a:latin typeface="Calibri" panose="020F0502020204030204" pitchFamily="34" charset="0"/>
                        </a:rPr>
                        <a:t>7.003</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it-IT" sz="1600" b="0" i="0" u="none" strike="noStrike">
                          <a:solidFill>
                            <a:srgbClr val="000000"/>
                          </a:solidFill>
                          <a:effectLst/>
                          <a:latin typeface="Calibri" panose="020F0502020204030204" pitchFamily="34" charset="0"/>
                        </a:rPr>
                        <a:t>29%</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4089063675"/>
                  </a:ext>
                </a:extLst>
              </a:tr>
              <a:tr h="167005">
                <a:tc>
                  <a:txBody>
                    <a:bodyPr/>
                    <a:lstStyle/>
                    <a:p>
                      <a:pPr algn="l" fontAlgn="b">
                        <a:buNone/>
                      </a:pPr>
                      <a:r>
                        <a:rPr lang="it-IT" sz="1600" b="0" i="0" u="none" strike="noStrike">
                          <a:solidFill>
                            <a:srgbClr val="000000"/>
                          </a:solidFill>
                          <a:effectLst/>
                          <a:latin typeface="Calibri" panose="020F0502020204030204" pitchFamily="34" charset="0"/>
                        </a:rPr>
                        <a:t>PER MOTIVI NON SANITARI</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it-IT" sz="1600" b="0" i="0" u="none" strike="noStrike">
                          <a:solidFill>
                            <a:srgbClr val="000000"/>
                          </a:solidFill>
                          <a:effectLst/>
                          <a:latin typeface="Calibri" panose="020F0502020204030204" pitchFamily="34" charset="0"/>
                        </a:rPr>
                        <a:t>4.672</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buNone/>
                      </a:pPr>
                      <a:r>
                        <a:rPr lang="it-IT" sz="1600" b="0" i="0" u="none" strike="noStrike">
                          <a:solidFill>
                            <a:srgbClr val="000000"/>
                          </a:solidFill>
                          <a:effectLst/>
                          <a:latin typeface="Calibri" panose="020F0502020204030204" pitchFamily="34" charset="0"/>
                        </a:rPr>
                        <a:t>67%</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865386340"/>
                  </a:ext>
                </a:extLst>
              </a:tr>
              <a:tr h="167005">
                <a:tc>
                  <a:txBody>
                    <a:bodyPr/>
                    <a:lstStyle/>
                    <a:p>
                      <a:pPr algn="l" fontAlgn="b">
                        <a:buNone/>
                      </a:pPr>
                      <a:r>
                        <a:rPr lang="it-IT" sz="1600" b="0" i="0" u="none" strike="noStrike">
                          <a:solidFill>
                            <a:srgbClr val="000000"/>
                          </a:solidFill>
                          <a:effectLst/>
                          <a:latin typeface="Calibri" panose="020F0502020204030204" pitchFamily="34" charset="0"/>
                        </a:rPr>
                        <a:t>PER MOTIVI SANITARI</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it-IT" sz="1600" b="0" i="0" u="none" strike="noStrike">
                          <a:solidFill>
                            <a:srgbClr val="000000"/>
                          </a:solidFill>
                          <a:effectLst/>
                          <a:latin typeface="Calibri" panose="020F0502020204030204" pitchFamily="34" charset="0"/>
                        </a:rPr>
                        <a:t>2.331</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buNone/>
                      </a:pPr>
                      <a:r>
                        <a:rPr lang="it-IT" sz="1600" b="0" i="0" u="none" strike="noStrike" dirty="0">
                          <a:solidFill>
                            <a:srgbClr val="000000"/>
                          </a:solidFill>
                          <a:effectLst/>
                          <a:latin typeface="Calibri" panose="020F0502020204030204" pitchFamily="34" charset="0"/>
                        </a:rPr>
                        <a:t>33%</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990490142"/>
                  </a:ext>
                </a:extLst>
              </a:tr>
            </a:tbl>
          </a:graphicData>
        </a:graphic>
      </p:graphicFrame>
      <p:sp>
        <p:nvSpPr>
          <p:cNvPr id="6" name="Titolo 1">
            <a:extLst>
              <a:ext uri="{FF2B5EF4-FFF2-40B4-BE49-F238E27FC236}">
                <a16:creationId xmlns:a16="http://schemas.microsoft.com/office/drawing/2014/main" xmlns="" id="{B8F4481C-437C-D5EA-E051-C065F0EAFE1B}"/>
              </a:ext>
            </a:extLst>
          </p:cNvPr>
          <p:cNvSpPr txBox="1">
            <a:spLocks/>
          </p:cNvSpPr>
          <p:nvPr/>
        </p:nvSpPr>
        <p:spPr>
          <a:xfrm>
            <a:off x="1326344" y="582046"/>
            <a:ext cx="8252883" cy="74824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200" b="1" dirty="0">
                <a:solidFill>
                  <a:srgbClr val="0A81C1"/>
                </a:solidFill>
              </a:rPr>
              <a:t>Donatori inattivi nel 2025</a:t>
            </a:r>
          </a:p>
        </p:txBody>
      </p:sp>
    </p:spTree>
    <p:extLst>
      <p:ext uri="{BB962C8B-B14F-4D97-AF65-F5344CB8AC3E}">
        <p14:creationId xmlns:p14="http://schemas.microsoft.com/office/powerpoint/2010/main" val="1236184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684D1F37-FF9E-DD6E-8BBB-29DA64617593}"/>
              </a:ext>
            </a:extLst>
          </p:cNvPr>
          <p:cNvPicPr>
            <a:picLocks noChangeAspect="1"/>
          </p:cNvPicPr>
          <p:nvPr/>
        </p:nvPicPr>
        <p:blipFill>
          <a:blip r:embed="rId2"/>
          <a:stretch>
            <a:fillRect/>
          </a:stretch>
        </p:blipFill>
        <p:spPr>
          <a:xfrm>
            <a:off x="335724" y="709063"/>
            <a:ext cx="10849113" cy="5539514"/>
          </a:xfrm>
          <a:prstGeom prst="rect">
            <a:avLst/>
          </a:prstGeom>
        </p:spPr>
      </p:pic>
    </p:spTree>
    <p:extLst>
      <p:ext uri="{BB962C8B-B14F-4D97-AF65-F5344CB8AC3E}">
        <p14:creationId xmlns:p14="http://schemas.microsoft.com/office/powerpoint/2010/main" val="796979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04A82B57-3C62-4FEC-9F73-B9CA7FE4C814}"/>
              </a:ext>
            </a:extLst>
          </p:cNvPr>
          <p:cNvSpPr>
            <a:spLocks noGrp="1"/>
          </p:cNvSpPr>
          <p:nvPr>
            <p:ph type="title"/>
          </p:nvPr>
        </p:nvSpPr>
        <p:spPr>
          <a:xfrm>
            <a:off x="1351721" y="332657"/>
            <a:ext cx="9771270" cy="1020065"/>
          </a:xfrm>
          <a:solidFill>
            <a:schemeClr val="bg1"/>
          </a:solidFill>
        </p:spPr>
        <p:txBody>
          <a:bodyPr>
            <a:normAutofit fontScale="90000"/>
          </a:bodyPr>
          <a:lstStyle/>
          <a:p>
            <a:pPr algn="ctr"/>
            <a:r>
              <a:rPr lang="it-IT" b="1" dirty="0">
                <a:solidFill>
                  <a:srgbClr val="C00000"/>
                </a:solidFill>
                <a:effectLst>
                  <a:outerShdw blurRad="38100" dist="38100" dir="2700000" algn="tl">
                    <a:srgbClr val="000000">
                      <a:alpha val="43137"/>
                    </a:srgbClr>
                  </a:outerShdw>
                </a:effectLst>
              </a:rPr>
              <a:t>Relazione attività AVIS del Trentino – 2025</a:t>
            </a:r>
          </a:p>
        </p:txBody>
      </p:sp>
      <p:pic>
        <p:nvPicPr>
          <p:cNvPr id="5" name="Immagine 4" descr="Immagine che contiene testo, vestiti, aria aperta, calzature&#10;&#10;Il contenuto generato dall'IA potrebbe non essere corretto.">
            <a:extLst>
              <a:ext uri="{FF2B5EF4-FFF2-40B4-BE49-F238E27FC236}">
                <a16:creationId xmlns:a16="http://schemas.microsoft.com/office/drawing/2014/main" xmlns="" id="{348E06D0-8857-5CDA-504A-D0AC525CAA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1722" y="1352722"/>
            <a:ext cx="9771269" cy="5505277"/>
          </a:xfrm>
          <a:prstGeom prst="rect">
            <a:avLst/>
          </a:prstGeom>
        </p:spPr>
      </p:pic>
    </p:spTree>
    <p:extLst>
      <p:ext uri="{BB962C8B-B14F-4D97-AF65-F5344CB8AC3E}">
        <p14:creationId xmlns:p14="http://schemas.microsoft.com/office/powerpoint/2010/main" val="1525399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C8C81DBC-B997-4CCD-0400-E500BBAD9E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874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xmlns="" id="{D5F703CF-D3CF-8917-C0EA-5D607AA5EAFC}"/>
              </a:ext>
            </a:extLst>
          </p:cNvPr>
          <p:cNvPicPr>
            <a:picLocks noChangeAspect="1"/>
          </p:cNvPicPr>
          <p:nvPr/>
        </p:nvPicPr>
        <p:blipFill>
          <a:blip r:embed="rId2"/>
          <a:stretch>
            <a:fillRect/>
          </a:stretch>
        </p:blipFill>
        <p:spPr>
          <a:xfrm>
            <a:off x="3112477" y="242033"/>
            <a:ext cx="5183534" cy="6429422"/>
          </a:xfrm>
          <a:prstGeom prst="rect">
            <a:avLst/>
          </a:prstGeom>
        </p:spPr>
      </p:pic>
      <p:sp>
        <p:nvSpPr>
          <p:cNvPr id="15" name="Segnaposto contenuto 2">
            <a:extLst>
              <a:ext uri="{FF2B5EF4-FFF2-40B4-BE49-F238E27FC236}">
                <a16:creationId xmlns:a16="http://schemas.microsoft.com/office/drawing/2014/main" xmlns="" id="{E298A2B1-A169-8B8B-5D44-D0F4717C2730}"/>
              </a:ext>
            </a:extLst>
          </p:cNvPr>
          <p:cNvSpPr txBox="1">
            <a:spLocks/>
          </p:cNvSpPr>
          <p:nvPr/>
        </p:nvSpPr>
        <p:spPr>
          <a:xfrm>
            <a:off x="344557" y="2805043"/>
            <a:ext cx="5972313" cy="344812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it-IT" dirty="0">
              <a:solidFill>
                <a:schemeClr val="tx2">
                  <a:lumMod val="75000"/>
                  <a:lumOff val="25000"/>
                </a:schemeClr>
              </a:solidFill>
              <a:latin typeface="Aptos" panose="020B0004020202020204" pitchFamily="34" charset="0"/>
            </a:endParaRPr>
          </a:p>
        </p:txBody>
      </p:sp>
    </p:spTree>
    <p:extLst>
      <p:ext uri="{BB962C8B-B14F-4D97-AF65-F5344CB8AC3E}">
        <p14:creationId xmlns:p14="http://schemas.microsoft.com/office/powerpoint/2010/main" val="39368886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xmlns="" id="{0FF9E7CF-4C6F-685D-6F13-91FEF227054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xmlns="" id="{D3F32E1F-DA7C-CEE1-61B4-8172DAEA4109}"/>
              </a:ext>
            </a:extLst>
          </p:cNvPr>
          <p:cNvSpPr>
            <a:spLocks noGrp="1"/>
          </p:cNvSpPr>
          <p:nvPr>
            <p:ph type="title"/>
          </p:nvPr>
        </p:nvSpPr>
        <p:spPr>
          <a:xfrm>
            <a:off x="676276" y="127000"/>
            <a:ext cx="9801758" cy="658813"/>
          </a:xfrm>
        </p:spPr>
        <p:txBody>
          <a:bodyPr>
            <a:normAutofit fontScale="90000"/>
          </a:bodyPr>
          <a:lstStyle/>
          <a:p>
            <a:pPr algn="ctr"/>
            <a:r>
              <a:rPr lang="it-IT" dirty="0"/>
              <a:t>Candidature</a:t>
            </a:r>
          </a:p>
        </p:txBody>
      </p:sp>
      <p:graphicFrame>
        <p:nvGraphicFramePr>
          <p:cNvPr id="11" name="Tabella 10">
            <a:extLst>
              <a:ext uri="{FF2B5EF4-FFF2-40B4-BE49-F238E27FC236}">
                <a16:creationId xmlns:a16="http://schemas.microsoft.com/office/drawing/2014/main" xmlns="" id="{9C9F19FC-37F5-A5C2-E5B6-847004957C62}"/>
              </a:ext>
            </a:extLst>
          </p:cNvPr>
          <p:cNvGraphicFramePr>
            <a:graphicFrameLocks noGrp="1"/>
          </p:cNvGraphicFramePr>
          <p:nvPr>
            <p:extLst>
              <p:ext uri="{D42A27DB-BD31-4B8C-83A1-F6EECF244321}">
                <p14:modId xmlns:p14="http://schemas.microsoft.com/office/powerpoint/2010/main" val="2077489466"/>
              </p:ext>
            </p:extLst>
          </p:nvPr>
        </p:nvGraphicFramePr>
        <p:xfrm>
          <a:off x="976242" y="979833"/>
          <a:ext cx="9342784" cy="5074920"/>
        </p:xfrm>
        <a:graphic>
          <a:graphicData uri="http://schemas.openxmlformats.org/drawingml/2006/table">
            <a:tbl>
              <a:tblPr/>
              <a:tblGrid>
                <a:gridCol w="484111">
                  <a:extLst>
                    <a:ext uri="{9D8B030D-6E8A-4147-A177-3AD203B41FA5}">
                      <a16:colId xmlns:a16="http://schemas.microsoft.com/office/drawing/2014/main" xmlns="" val="3617976496"/>
                    </a:ext>
                  </a:extLst>
                </a:gridCol>
                <a:gridCol w="2777130">
                  <a:extLst>
                    <a:ext uri="{9D8B030D-6E8A-4147-A177-3AD203B41FA5}">
                      <a16:colId xmlns:a16="http://schemas.microsoft.com/office/drawing/2014/main" xmlns="" val="1669088415"/>
                    </a:ext>
                  </a:extLst>
                </a:gridCol>
                <a:gridCol w="3092692">
                  <a:extLst>
                    <a:ext uri="{9D8B030D-6E8A-4147-A177-3AD203B41FA5}">
                      <a16:colId xmlns:a16="http://schemas.microsoft.com/office/drawing/2014/main" xmlns="" val="3731414617"/>
                    </a:ext>
                  </a:extLst>
                </a:gridCol>
                <a:gridCol w="2988851">
                  <a:extLst>
                    <a:ext uri="{9D8B030D-6E8A-4147-A177-3AD203B41FA5}">
                      <a16:colId xmlns:a16="http://schemas.microsoft.com/office/drawing/2014/main" xmlns="" val="633662389"/>
                    </a:ext>
                  </a:extLst>
                </a:gridCol>
              </a:tblGrid>
              <a:tr h="228600">
                <a:tc gridSpan="4">
                  <a:txBody>
                    <a:bodyPr/>
                    <a:lstStyle/>
                    <a:p>
                      <a:pPr algn="ctr" fontAlgn="ctr"/>
                      <a:r>
                        <a:rPr lang="it-IT" sz="1400" b="1" i="0" u="none" strike="noStrike" dirty="0">
                          <a:effectLst/>
                          <a:latin typeface="Arial" panose="020B0604020202020204" pitchFamily="34" charset="0"/>
                        </a:rPr>
                        <a:t>CANDIDATI DELEGATI IN ASSEMBLEA AVIS NAZIONALE BELLARIA 29/31-05-2026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endParaRPr lang="it-IT"/>
                    </a:p>
                  </a:txBody>
                  <a:tcPr/>
                </a:tc>
                <a:tc hMerge="1">
                  <a:txBody>
                    <a:bodyPr/>
                    <a:lstStyle/>
                    <a:p>
                      <a:endParaRPr lang="it-IT"/>
                    </a:p>
                  </a:txBody>
                  <a:tcPr/>
                </a:tc>
                <a:tc hMerge="1">
                  <a:txBody>
                    <a:bodyPr/>
                    <a:lstStyle/>
                    <a:p>
                      <a:endParaRPr lang="it-IT"/>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460607454"/>
                  </a:ext>
                </a:extLst>
              </a:tr>
              <a:tr h="28574">
                <a:tc>
                  <a:txBody>
                    <a:bodyPr/>
                    <a:lstStyle/>
                    <a:p>
                      <a:pPr algn="ctr" fontAlgn="ctr"/>
                      <a:r>
                        <a:rPr lang="it-IT" sz="1200" b="1" i="0" u="none" strike="noStrike">
                          <a:effectLst/>
                          <a:latin typeface="Arial" panose="020B0604020202020204" pitchFamily="34" charset="0"/>
                        </a:rPr>
                        <a:t>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it-IT" sz="1050" b="1" i="0" u="none" strike="noStrike" dirty="0">
                          <a:effectLst/>
                          <a:latin typeface="Arial" panose="020B0604020202020204" pitchFamily="34" charset="0"/>
                        </a:rPr>
                        <a:t>Cognome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it-IT" sz="1050" b="1" i="0" u="none" strike="noStrike" dirty="0">
                          <a:effectLst/>
                          <a:latin typeface="Arial" panose="020B0604020202020204" pitchFamily="34" charset="0"/>
                        </a:rPr>
                        <a:t>Nome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it-IT" sz="1050" b="1" i="0" u="none" strike="noStrike" dirty="0">
                          <a:effectLst/>
                          <a:latin typeface="Arial" panose="020B0604020202020204" pitchFamily="34" charset="0"/>
                        </a:rPr>
                        <a:t>Avis di appartenenza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xmlns="" val="2197040466"/>
                  </a:ext>
                </a:extLst>
              </a:tr>
              <a:tr h="152400">
                <a:tc>
                  <a:txBody>
                    <a:bodyPr/>
                    <a:lstStyle/>
                    <a:p>
                      <a:pPr algn="ctr" fontAlgn="ctr"/>
                      <a:r>
                        <a:rPr lang="it-IT" sz="1200" b="1" i="0" u="none" strike="noStrike">
                          <a:effectLst/>
                          <a:latin typeface="Arial" panose="020B060402020202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ctr">
                        <a:buNone/>
                      </a:pPr>
                      <a:r>
                        <a:rPr lang="it-IT" sz="1800" b="1" i="0" u="none" strike="noStrike" dirty="0">
                          <a:effectLst/>
                          <a:latin typeface="Arial" panose="020B0604020202020204" pitchFamily="34" charset="0"/>
                        </a:rPr>
                        <a:t>BUCCELLA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ctr">
                        <a:buNone/>
                      </a:pPr>
                      <a:r>
                        <a:rPr lang="it-IT" sz="1800" b="0" i="0" u="none" strike="noStrike">
                          <a:effectLst/>
                          <a:latin typeface="Arial" panose="020B0604020202020204" pitchFamily="34" charset="0"/>
                        </a:rPr>
                        <a:t>CINZIA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buNone/>
                      </a:pPr>
                      <a:r>
                        <a:rPr lang="it-IT" sz="1000" b="0" i="0" u="none" strike="noStrike">
                          <a:effectLst/>
                          <a:latin typeface="Arial" panose="020B0604020202020204" pitchFamily="34" charset="0"/>
                        </a:rPr>
                        <a:t>MATTARELLO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xmlns="" val="758698978"/>
                  </a:ext>
                </a:extLst>
              </a:tr>
              <a:tr h="152400">
                <a:tc>
                  <a:txBody>
                    <a:bodyPr/>
                    <a:lstStyle/>
                    <a:p>
                      <a:pPr algn="ctr" fontAlgn="ctr"/>
                      <a:r>
                        <a:rPr lang="it-IT" sz="1200" b="1" i="0" u="none" strike="noStrike">
                          <a:effectLst/>
                          <a:latin typeface="Arial" panose="020B060402020202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ctr">
                        <a:buNone/>
                      </a:pPr>
                      <a:r>
                        <a:rPr lang="it-IT" sz="1800" b="1" i="0" u="none" strike="noStrike" dirty="0">
                          <a:effectLst/>
                          <a:latin typeface="Arial" panose="020B0604020202020204" pitchFamily="34" charset="0"/>
                        </a:rPr>
                        <a:t>DE VASCONCELOS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ctr">
                        <a:buNone/>
                      </a:pPr>
                      <a:r>
                        <a:rPr lang="it-IT" sz="1800" b="0" i="0" u="none" strike="noStrike">
                          <a:effectLst/>
                          <a:latin typeface="Arial" panose="020B0604020202020204" pitchFamily="34" charset="0"/>
                        </a:rPr>
                        <a:t>FRANCISCA REGINA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buNone/>
                      </a:pPr>
                      <a:r>
                        <a:rPr lang="it-IT" sz="1000" b="0" i="0" u="none" strike="noStrike">
                          <a:effectLst/>
                          <a:latin typeface="Arial" panose="020B0604020202020204" pitchFamily="34" charset="0"/>
                        </a:rPr>
                        <a:t>MATTARELLO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xmlns="" val="682747129"/>
                  </a:ext>
                </a:extLst>
              </a:tr>
              <a:tr h="167005">
                <a:tc>
                  <a:txBody>
                    <a:bodyPr/>
                    <a:lstStyle/>
                    <a:p>
                      <a:pPr algn="ctr" fontAlgn="ctr"/>
                      <a:r>
                        <a:rPr lang="it-IT" sz="1200" b="1" i="0" u="none" strike="noStrike">
                          <a:effectLst/>
                          <a:latin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b">
                        <a:buNone/>
                      </a:pPr>
                      <a:r>
                        <a:rPr lang="it-IT" sz="1800" b="1" i="0" u="none" strike="noStrike" dirty="0">
                          <a:effectLst/>
                          <a:latin typeface="Arial" panose="020B0604020202020204" pitchFamily="34" charset="0"/>
                        </a:rPr>
                        <a:t>FILOSI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b">
                        <a:buNone/>
                      </a:pPr>
                      <a:r>
                        <a:rPr lang="it-IT" sz="1800" b="0" i="0" u="none" strike="noStrike">
                          <a:effectLst/>
                          <a:latin typeface="Arial" panose="020B0604020202020204" pitchFamily="34" charset="0"/>
                        </a:rPr>
                        <a:t>FABRIZIO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buNone/>
                      </a:pPr>
                      <a:r>
                        <a:rPr lang="it-IT" sz="1000" b="0" i="0" u="none" strike="noStrike">
                          <a:effectLst/>
                          <a:latin typeface="Arial" panose="020B0604020202020204" pitchFamily="34" charset="0"/>
                        </a:rPr>
                        <a:t>PIEVE DI BONO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xmlns="" val="3205648675"/>
                  </a:ext>
                </a:extLst>
              </a:tr>
              <a:tr h="167005">
                <a:tc>
                  <a:txBody>
                    <a:bodyPr/>
                    <a:lstStyle/>
                    <a:p>
                      <a:pPr algn="ctr" fontAlgn="ctr"/>
                      <a:r>
                        <a:rPr lang="it-IT" sz="1200" b="1" i="0" u="none" strike="noStrike">
                          <a:effectLst/>
                          <a:latin typeface="Arial" panose="020B060402020202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ctr">
                        <a:buNone/>
                      </a:pPr>
                      <a:r>
                        <a:rPr lang="it-IT" sz="1800" b="1" i="0" u="none" strike="noStrike" dirty="0">
                          <a:effectLst/>
                          <a:latin typeface="Arial" panose="020B0604020202020204" pitchFamily="34" charset="0"/>
                        </a:rPr>
                        <a:t>GIRELLI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ctr">
                        <a:buNone/>
                      </a:pPr>
                      <a:r>
                        <a:rPr lang="it-IT" sz="1800" b="0" i="0" u="none" strike="noStrike">
                          <a:effectLst/>
                          <a:latin typeface="Arial" panose="020B0604020202020204" pitchFamily="34" charset="0"/>
                        </a:rPr>
                        <a:t>SILVIA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buNone/>
                      </a:pPr>
                      <a:r>
                        <a:rPr lang="it-IT" sz="1000" b="0" i="0" u="none" strike="noStrike">
                          <a:effectLst/>
                          <a:latin typeface="Arial" panose="020B0604020202020204" pitchFamily="34" charset="0"/>
                        </a:rPr>
                        <a:t>ALTO GARDA E LEDRO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xmlns="" val="3901825171"/>
                  </a:ext>
                </a:extLst>
              </a:tr>
              <a:tr h="167005">
                <a:tc>
                  <a:txBody>
                    <a:bodyPr/>
                    <a:lstStyle/>
                    <a:p>
                      <a:pPr algn="ctr" fontAlgn="ctr"/>
                      <a:r>
                        <a:rPr lang="it-IT" sz="1200" b="1" i="0" u="none" strike="noStrike">
                          <a:effectLst/>
                          <a:latin typeface="Arial" panose="020B0604020202020204"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ctr">
                        <a:buNone/>
                      </a:pPr>
                      <a:r>
                        <a:rPr lang="it-IT" sz="1800" b="1" i="0" u="none" strike="noStrike" dirty="0">
                          <a:effectLst/>
                          <a:latin typeface="Arial" panose="020B0604020202020204" pitchFamily="34" charset="0"/>
                        </a:rPr>
                        <a:t>PAGANO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ctr">
                        <a:buNone/>
                      </a:pPr>
                      <a:r>
                        <a:rPr lang="it-IT" sz="1800" b="0" i="0" u="none" strike="noStrike">
                          <a:effectLst/>
                          <a:latin typeface="Arial" panose="020B0604020202020204" pitchFamily="34" charset="0"/>
                        </a:rPr>
                        <a:t>MADDALENA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buNone/>
                      </a:pPr>
                      <a:r>
                        <a:rPr lang="it-IT" sz="1000" b="0" i="0" u="none" strike="noStrike">
                          <a:effectLst/>
                          <a:latin typeface="Arial" panose="020B0604020202020204" pitchFamily="34" charset="0"/>
                        </a:rPr>
                        <a:t>TRENTO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xmlns="" val="1704147858"/>
                  </a:ext>
                </a:extLst>
              </a:tr>
              <a:tr h="167005">
                <a:tc>
                  <a:txBody>
                    <a:bodyPr/>
                    <a:lstStyle/>
                    <a:p>
                      <a:pPr algn="ctr" fontAlgn="ctr"/>
                      <a:r>
                        <a:rPr lang="it-IT" sz="1200" b="1" i="0" u="none" strike="noStrike">
                          <a:effectLst/>
                          <a:latin typeface="Arial" panose="020B0604020202020204" pitchFamily="34"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b">
                        <a:buNone/>
                      </a:pPr>
                      <a:r>
                        <a:rPr lang="it-IT" sz="1800" b="1" i="0" u="none" strike="noStrike" dirty="0">
                          <a:effectLst/>
                          <a:latin typeface="Arial" panose="020B0604020202020204" pitchFamily="34" charset="0"/>
                        </a:rPr>
                        <a:t>POJER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b">
                        <a:buNone/>
                      </a:pPr>
                      <a:r>
                        <a:rPr lang="it-IT" sz="1800" b="0" i="0" u="none" strike="noStrike" dirty="0">
                          <a:effectLst/>
                          <a:latin typeface="Arial" panose="020B0604020202020204" pitchFamily="34" charset="0"/>
                        </a:rPr>
                        <a:t>ADRIANO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buNone/>
                      </a:pPr>
                      <a:r>
                        <a:rPr lang="it-IT" sz="1000" b="0" i="0" u="none" strike="noStrike">
                          <a:effectLst/>
                          <a:latin typeface="Arial" panose="020B0604020202020204" pitchFamily="34" charset="0"/>
                        </a:rPr>
                        <a:t>VALLE DI CEMBRA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xmlns="" val="881069674"/>
                  </a:ext>
                </a:extLst>
              </a:tr>
              <a:tr h="167005">
                <a:tc>
                  <a:txBody>
                    <a:bodyPr/>
                    <a:lstStyle/>
                    <a:p>
                      <a:pPr algn="ctr" fontAlgn="ctr"/>
                      <a:r>
                        <a:rPr lang="it-IT" sz="1200" b="1" i="0" u="none" strike="noStrike">
                          <a:effectLst/>
                          <a:latin typeface="Arial" panose="020B0604020202020204" pitchFamily="34"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ctr">
                        <a:buNone/>
                      </a:pPr>
                      <a:r>
                        <a:rPr lang="it-IT" sz="1800" b="1" i="0" u="none" strike="noStrike" dirty="0">
                          <a:effectLst/>
                          <a:latin typeface="Arial" panose="020B0604020202020204" pitchFamily="34" charset="0"/>
                        </a:rPr>
                        <a:t>RASOM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ctr">
                        <a:buNone/>
                      </a:pPr>
                      <a:r>
                        <a:rPr lang="it-IT" sz="1800" b="0" i="0" u="none" strike="noStrike" dirty="0">
                          <a:effectLst/>
                          <a:latin typeface="Arial" panose="020B0604020202020204" pitchFamily="34" charset="0"/>
                        </a:rPr>
                        <a:t>MELISIA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buNone/>
                      </a:pPr>
                      <a:r>
                        <a:rPr lang="it-IT" sz="1000" b="0" i="0" u="none" strike="noStrike">
                          <a:effectLst/>
                          <a:latin typeface="Arial" panose="020B0604020202020204" pitchFamily="34" charset="0"/>
                        </a:rPr>
                        <a:t>MEZZOLOMBARDO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xmlns="" val="3737892656"/>
                  </a:ext>
                </a:extLst>
              </a:tr>
              <a:tr h="167005">
                <a:tc>
                  <a:txBody>
                    <a:bodyPr/>
                    <a:lstStyle/>
                    <a:p>
                      <a:pPr algn="ctr" fontAlgn="ctr"/>
                      <a:r>
                        <a:rPr lang="it-IT" sz="1200" b="1" i="0" u="none" strike="noStrike">
                          <a:effectLst/>
                          <a:latin typeface="Arial" panose="020B0604020202020204" pitchFamily="34"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ctr">
                        <a:buNone/>
                      </a:pPr>
                      <a:r>
                        <a:rPr lang="it-IT" sz="1800" b="1" i="0" u="none" strike="noStrike" dirty="0">
                          <a:effectLst/>
                          <a:latin typeface="Arial" panose="020B0604020202020204" pitchFamily="34" charset="0"/>
                        </a:rPr>
                        <a:t>RAVAGNI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ctr">
                        <a:buNone/>
                      </a:pPr>
                      <a:r>
                        <a:rPr lang="it-IT" sz="1800" b="0" i="0" u="none" strike="noStrike" dirty="0">
                          <a:effectLst/>
                          <a:latin typeface="Arial" panose="020B0604020202020204" pitchFamily="34" charset="0"/>
                        </a:rPr>
                        <a:t>ANNALISA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buNone/>
                      </a:pPr>
                      <a:r>
                        <a:rPr lang="it-IT" sz="1000" b="0" i="0" u="none" strike="noStrike">
                          <a:effectLst/>
                          <a:latin typeface="Arial" panose="020B0604020202020204" pitchFamily="34" charset="0"/>
                        </a:rPr>
                        <a:t>MATTARELLO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xmlns="" val="661754507"/>
                  </a:ext>
                </a:extLst>
              </a:tr>
              <a:tr h="167005">
                <a:tc>
                  <a:txBody>
                    <a:bodyPr/>
                    <a:lstStyle/>
                    <a:p>
                      <a:pPr algn="ctr" fontAlgn="ctr"/>
                      <a:r>
                        <a:rPr lang="it-IT" sz="1200" b="1" i="0" u="none" strike="noStrike">
                          <a:effectLst/>
                          <a:latin typeface="Arial" panose="020B0604020202020204" pitchFamily="34" charset="0"/>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ctr">
                        <a:buNone/>
                      </a:pPr>
                      <a:r>
                        <a:rPr lang="it-IT" sz="1800" b="1" i="0" u="none" strike="noStrike" dirty="0">
                          <a:effectLst/>
                          <a:latin typeface="Arial" panose="020B0604020202020204" pitchFamily="34" charset="0"/>
                        </a:rPr>
                        <a:t>ZAMBALDI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ctr">
                        <a:buNone/>
                      </a:pPr>
                      <a:r>
                        <a:rPr lang="it-IT" sz="1800" b="0" i="0" u="none" strike="noStrike" dirty="0">
                          <a:effectLst/>
                          <a:latin typeface="Arial" panose="020B0604020202020204" pitchFamily="34" charset="0"/>
                        </a:rPr>
                        <a:t>TIZIANA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buNone/>
                      </a:pPr>
                      <a:r>
                        <a:rPr lang="it-IT" sz="1000" b="0" i="0" u="none" strike="noStrike">
                          <a:effectLst/>
                          <a:latin typeface="Arial" panose="020B0604020202020204" pitchFamily="34" charset="0"/>
                        </a:rPr>
                        <a:t>RAVINA-ROMAGNANO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xmlns="" val="879288571"/>
                  </a:ext>
                </a:extLst>
              </a:tr>
              <a:tr h="167005">
                <a:tc>
                  <a:txBody>
                    <a:bodyPr/>
                    <a:lstStyle/>
                    <a:p>
                      <a:pPr algn="ctr" fontAlgn="ctr"/>
                      <a:r>
                        <a:rPr lang="it-IT" sz="1200" b="1" i="0" u="none" strike="noStrike">
                          <a:effectLst/>
                          <a:latin typeface="Arial" panose="020B0604020202020204"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b">
                        <a:buNone/>
                      </a:pPr>
                      <a:r>
                        <a:rPr lang="it-IT" sz="1800" b="1" i="0" u="none" strike="noStrike" dirty="0">
                          <a:effectLst/>
                          <a:latin typeface="Arial" panose="020B0604020202020204" pitchFamily="34" charset="0"/>
                        </a:rPr>
                        <a:t>CASAGRANDA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b">
                        <a:buNone/>
                      </a:pPr>
                      <a:r>
                        <a:rPr lang="it-IT" sz="1800" b="0" i="0" u="none" strike="noStrike" dirty="0">
                          <a:effectLst/>
                          <a:latin typeface="Arial" panose="020B0604020202020204" pitchFamily="34" charset="0"/>
                        </a:rPr>
                        <a:t>FRANCESCO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buNone/>
                      </a:pPr>
                      <a:r>
                        <a:rPr lang="it-IT" sz="1000" b="0" i="0" u="none" strike="noStrike">
                          <a:effectLst/>
                          <a:latin typeface="Arial" panose="020B0604020202020204" pitchFamily="34" charset="0"/>
                        </a:rPr>
                        <a:t>BEDOLLO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xmlns="" val="1915074822"/>
                  </a:ext>
                </a:extLst>
              </a:tr>
              <a:tr h="167005">
                <a:tc>
                  <a:txBody>
                    <a:bodyPr/>
                    <a:lstStyle/>
                    <a:p>
                      <a:pPr algn="ctr" fontAlgn="ctr"/>
                      <a:r>
                        <a:rPr lang="it-IT" sz="1200" b="1" i="0" u="none" strike="noStrike">
                          <a:effectLst/>
                          <a:latin typeface="Arial" panose="020B0604020202020204" pitchFamily="34" charset="0"/>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ctr">
                        <a:buNone/>
                      </a:pPr>
                      <a:r>
                        <a:rPr lang="it-IT" sz="1800" b="1" i="0" u="none" strike="noStrike" dirty="0">
                          <a:effectLst/>
                          <a:latin typeface="Arial" panose="020B0604020202020204" pitchFamily="34" charset="0"/>
                        </a:rPr>
                        <a:t>CASAGRANDA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ctr">
                        <a:buNone/>
                      </a:pPr>
                      <a:r>
                        <a:rPr lang="it-IT" sz="1800" b="0" i="0" u="none" strike="noStrike" dirty="0">
                          <a:effectLst/>
                          <a:latin typeface="Arial" panose="020B0604020202020204" pitchFamily="34" charset="0"/>
                        </a:rPr>
                        <a:t>ENRICO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buNone/>
                      </a:pPr>
                      <a:r>
                        <a:rPr lang="it-IT" sz="1000" b="0" i="0" u="none" strike="noStrike">
                          <a:effectLst/>
                          <a:latin typeface="Arial" panose="020B0604020202020204" pitchFamily="34" charset="0"/>
                        </a:rPr>
                        <a:t>BEDOLLO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xmlns="" val="2828155458"/>
                  </a:ext>
                </a:extLst>
              </a:tr>
              <a:tr h="167005">
                <a:tc>
                  <a:txBody>
                    <a:bodyPr/>
                    <a:lstStyle/>
                    <a:p>
                      <a:pPr algn="ctr" fontAlgn="ctr"/>
                      <a:r>
                        <a:rPr lang="it-IT" sz="1200" b="1" i="0" u="none" strike="noStrike">
                          <a:effectLst/>
                          <a:latin typeface="Arial" panose="020B0604020202020204" pitchFamily="34" charset="0"/>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ctr">
                        <a:buNone/>
                      </a:pPr>
                      <a:r>
                        <a:rPr lang="it-IT" sz="1800" b="1" i="0" u="none" strike="noStrike" dirty="0">
                          <a:effectLst/>
                          <a:latin typeface="Arial" panose="020B0604020202020204" pitchFamily="34" charset="0"/>
                        </a:rPr>
                        <a:t>TRENTIN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ctr">
                        <a:buNone/>
                      </a:pPr>
                      <a:r>
                        <a:rPr lang="it-IT" sz="1800" b="0" i="0" u="none" strike="noStrike" dirty="0">
                          <a:effectLst/>
                          <a:latin typeface="Arial" panose="020B0604020202020204" pitchFamily="34" charset="0"/>
                        </a:rPr>
                        <a:t>FABRIZIO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buNone/>
                      </a:pPr>
                      <a:r>
                        <a:rPr lang="it-IT" sz="1000" b="0" i="0" u="none" strike="noStrike">
                          <a:effectLst/>
                          <a:latin typeface="Arial" panose="020B0604020202020204" pitchFamily="34" charset="0"/>
                        </a:rPr>
                        <a:t>BASSA VALSUGANA E TESINO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xmlns="" val="3979463266"/>
                  </a:ext>
                </a:extLst>
              </a:tr>
              <a:tr h="167005">
                <a:tc>
                  <a:txBody>
                    <a:bodyPr/>
                    <a:lstStyle/>
                    <a:p>
                      <a:pPr algn="ctr" fontAlgn="ctr"/>
                      <a:r>
                        <a:rPr lang="it-IT" sz="1200" b="1" i="0" u="none" strike="noStrike">
                          <a:effectLst/>
                          <a:latin typeface="Arial" panose="020B0604020202020204" pitchFamily="34" charset="0"/>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ctr">
                        <a:buNone/>
                      </a:pPr>
                      <a:r>
                        <a:rPr lang="it-IT" sz="1800" b="1" i="0" u="none" strike="noStrike" dirty="0">
                          <a:effectLst/>
                          <a:latin typeface="Arial" panose="020B0604020202020204" pitchFamily="34" charset="0"/>
                        </a:rPr>
                        <a:t>DE ASMUNDIS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ctr">
                        <a:buNone/>
                      </a:pPr>
                      <a:r>
                        <a:rPr lang="it-IT" sz="1800" b="0" i="0" u="none" strike="noStrike" dirty="0">
                          <a:effectLst/>
                          <a:latin typeface="Arial" panose="020B0604020202020204" pitchFamily="34" charset="0"/>
                        </a:rPr>
                        <a:t>LUCA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buNone/>
                      </a:pPr>
                      <a:r>
                        <a:rPr lang="it-IT" sz="1000" b="0" i="0" u="none" strike="noStrike" dirty="0">
                          <a:effectLst/>
                          <a:latin typeface="Arial" panose="020B0604020202020204" pitchFamily="34" charset="0"/>
                        </a:rPr>
                        <a:t>SOPRAMONTE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xmlns="" val="708418847"/>
                  </a:ext>
                </a:extLst>
              </a:tr>
              <a:tr h="167005">
                <a:tc>
                  <a:txBody>
                    <a:bodyPr/>
                    <a:lstStyle/>
                    <a:p>
                      <a:pPr algn="ctr" fontAlgn="ctr"/>
                      <a:r>
                        <a:rPr lang="it-IT" sz="1200" b="1" i="0" u="none" strike="noStrike">
                          <a:effectLst/>
                          <a:latin typeface="Arial" panose="020B0604020202020204" pitchFamily="34" charset="0"/>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marL="36000" algn="l" fontAlgn="ctr"/>
                      <a:endParaRPr lang="it-IT" sz="1800" b="1" i="0" u="none" strike="sngStrike" dirty="0">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ctr"/>
                      <a:endParaRPr lang="it-IT" sz="1800" b="0" i="0" u="none" strike="sngStrike" dirty="0">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endParaRPr lang="it-IT" sz="1000" b="0" i="0" u="none" strike="sngStrike" dirty="0">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xmlns="" val="475604189"/>
                  </a:ext>
                </a:extLst>
              </a:tr>
              <a:tr h="167005">
                <a:tc>
                  <a:txBody>
                    <a:bodyPr/>
                    <a:lstStyle/>
                    <a:p>
                      <a:pPr algn="ctr" fontAlgn="ctr"/>
                      <a:r>
                        <a:rPr lang="it-IT" sz="1200" b="1" i="0" u="none" strike="noStrike">
                          <a:effectLst/>
                          <a:latin typeface="Arial" panose="020B0604020202020204" pitchFamily="34"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marL="36000" algn="l" fontAlgn="b"/>
                      <a:endParaRPr lang="it-IT" sz="1800" b="1" i="0" u="none" strike="sng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b"/>
                      <a:endParaRPr lang="it-IT" sz="1800" b="0" i="0" u="none" strike="sng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endParaRPr lang="it-IT" sz="1000" b="0" i="0" u="none" strike="sngStrike" dirty="0">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xmlns="" val="209997301"/>
                  </a:ext>
                </a:extLst>
              </a:tr>
              <a:tr h="167005">
                <a:tc>
                  <a:txBody>
                    <a:bodyPr/>
                    <a:lstStyle/>
                    <a:p>
                      <a:pPr algn="ctr" fontAlgn="ctr"/>
                      <a:r>
                        <a:rPr lang="it-IT" sz="1200" b="1" i="0" u="none" strike="noStrike" dirty="0">
                          <a:effectLst/>
                          <a:latin typeface="Arial" panose="020B0604020202020204" pitchFamily="34" charset="0"/>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marL="36000" algn="l" fontAlgn="b"/>
                      <a:endParaRPr lang="it-IT" sz="1800" b="1" i="0" u="none" strike="sng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b"/>
                      <a:endParaRPr lang="it-IT" sz="1800" b="0" i="0" u="none" strike="sng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endParaRPr lang="it-IT" sz="1000" b="0" i="0" u="none" strike="sngStrike" dirty="0">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xmlns="" val="2289246237"/>
                  </a:ext>
                </a:extLst>
              </a:tr>
              <a:tr h="167005">
                <a:tc>
                  <a:txBody>
                    <a:bodyPr/>
                    <a:lstStyle/>
                    <a:p>
                      <a:pPr algn="ctr" fontAlgn="ctr"/>
                      <a:r>
                        <a:rPr lang="it-IT" sz="1200" b="1" i="0" u="none" strike="noStrike" dirty="0">
                          <a:effectLst/>
                          <a:latin typeface="Arial" panose="020B0604020202020204" pitchFamily="34" charset="0"/>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marL="36000" algn="l" fontAlgn="ctr"/>
                      <a:endParaRPr lang="it-IT" sz="1800" b="1" i="0" u="none" strike="sngStrike" dirty="0">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ctr"/>
                      <a:endParaRPr lang="it-IT" sz="1800" b="0" i="0" u="none" strike="sngStrike" dirty="0">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endParaRPr lang="it-IT" sz="1000" b="0" i="0" u="none" strike="sngStrike" dirty="0">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xmlns="" val="2989155572"/>
                  </a:ext>
                </a:extLst>
              </a:tr>
            </a:tbl>
          </a:graphicData>
        </a:graphic>
      </p:graphicFrame>
    </p:spTree>
    <p:extLst>
      <p:ext uri="{BB962C8B-B14F-4D97-AF65-F5344CB8AC3E}">
        <p14:creationId xmlns:p14="http://schemas.microsoft.com/office/powerpoint/2010/main" val="2595126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orologio, Carattere, Orologio da parete&#10;&#10;Descrizione generata automaticamente">
            <a:extLst>
              <a:ext uri="{FF2B5EF4-FFF2-40B4-BE49-F238E27FC236}">
                <a16:creationId xmlns:a16="http://schemas.microsoft.com/office/drawing/2014/main" xmlns="" id="{47DD4976-69B8-DF17-47BB-8BAE7E952251}"/>
              </a:ext>
            </a:extLst>
          </p:cNvPr>
          <p:cNvPicPr>
            <a:picLocks noChangeAspect="1"/>
          </p:cNvPicPr>
          <p:nvPr/>
        </p:nvPicPr>
        <p:blipFill rotWithShape="1">
          <a:blip r:embed="rId2"/>
          <a:srcRect l="2498" r="1871" b="1"/>
          <a:stretch/>
        </p:blipFill>
        <p:spPr>
          <a:xfrm>
            <a:off x="2935504" y="569844"/>
            <a:ext cx="6338036" cy="5649981"/>
          </a:xfrm>
          <a:prstGeom prst="rect">
            <a:avLst/>
          </a:prstGeom>
        </p:spPr>
      </p:pic>
      <p:pic>
        <p:nvPicPr>
          <p:cNvPr id="2" name="Immagine 1">
            <a:extLst>
              <a:ext uri="{FF2B5EF4-FFF2-40B4-BE49-F238E27FC236}">
                <a16:creationId xmlns:a16="http://schemas.microsoft.com/office/drawing/2014/main" xmlns="" id="{882F34DF-B946-6519-65F2-CBC0123870A0}"/>
              </a:ext>
            </a:extLst>
          </p:cNvPr>
          <p:cNvPicPr>
            <a:picLocks noChangeAspect="1"/>
          </p:cNvPicPr>
          <p:nvPr/>
        </p:nvPicPr>
        <p:blipFill>
          <a:blip r:embed="rId3"/>
          <a:stretch>
            <a:fillRect/>
          </a:stretch>
        </p:blipFill>
        <p:spPr>
          <a:xfrm rot="16200000">
            <a:off x="-1256065" y="2934722"/>
            <a:ext cx="3291488" cy="576010"/>
          </a:xfrm>
          <a:prstGeom prst="rect">
            <a:avLst/>
          </a:prstGeom>
        </p:spPr>
      </p:pic>
    </p:spTree>
    <p:extLst>
      <p:ext uri="{BB962C8B-B14F-4D97-AF65-F5344CB8AC3E}">
        <p14:creationId xmlns:p14="http://schemas.microsoft.com/office/powerpoint/2010/main" val="3589601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EBC9DE2C-43D1-B453-88C7-10A274D63C1C}"/>
              </a:ext>
            </a:extLst>
          </p:cNvPr>
          <p:cNvSpPr>
            <a:spLocks noGrp="1"/>
          </p:cNvSpPr>
          <p:nvPr>
            <p:ph type="title"/>
          </p:nvPr>
        </p:nvSpPr>
        <p:spPr>
          <a:xfrm>
            <a:off x="1728788" y="1150098"/>
            <a:ext cx="8785867" cy="723900"/>
          </a:xfrm>
        </p:spPr>
        <p:txBody>
          <a:bodyPr vert="horz" lIns="91440" tIns="45720" rIns="91440" bIns="45720" rtlCol="0" anchor="ctr">
            <a:noAutofit/>
          </a:bodyPr>
          <a:lstStyle/>
          <a:p>
            <a:pPr algn="ctr"/>
            <a:r>
              <a:rPr lang="it-IT" sz="3200" b="1" dirty="0">
                <a:solidFill>
                  <a:srgbClr val="0A81C1"/>
                </a:solidFill>
              </a:rPr>
              <a:t>Bilancio di Esercizio al 31/12/2025</a:t>
            </a:r>
          </a:p>
        </p:txBody>
      </p:sp>
      <p:graphicFrame>
        <p:nvGraphicFramePr>
          <p:cNvPr id="4" name="Segnaposto contenuto 3">
            <a:extLst>
              <a:ext uri="{FF2B5EF4-FFF2-40B4-BE49-F238E27FC236}">
                <a16:creationId xmlns:a16="http://schemas.microsoft.com/office/drawing/2014/main" xmlns="" id="{D3A82459-F65E-BC0E-E945-0D3F00CE329A}"/>
              </a:ext>
            </a:extLst>
          </p:cNvPr>
          <p:cNvGraphicFramePr>
            <a:graphicFrameLocks noGrp="1"/>
          </p:cNvGraphicFramePr>
          <p:nvPr>
            <p:ph idx="1"/>
            <p:extLst>
              <p:ext uri="{D42A27DB-BD31-4B8C-83A1-F6EECF244321}">
                <p14:modId xmlns:p14="http://schemas.microsoft.com/office/powerpoint/2010/main" val="3232843530"/>
              </p:ext>
            </p:extLst>
          </p:nvPr>
        </p:nvGraphicFramePr>
        <p:xfrm>
          <a:off x="1677344" y="1883893"/>
          <a:ext cx="8837311" cy="3928414"/>
        </p:xfrm>
        <a:graphic>
          <a:graphicData uri="http://schemas.openxmlformats.org/drawingml/2006/table">
            <a:tbl>
              <a:tblPr firstRow="1" firstCol="1" bandRow="1" bandCol="1">
                <a:tableStyleId>{5C22544A-7EE6-4342-B048-85BDC9FD1C3A}</a:tableStyleId>
              </a:tblPr>
              <a:tblGrid>
                <a:gridCol w="2997616">
                  <a:extLst>
                    <a:ext uri="{9D8B030D-6E8A-4147-A177-3AD203B41FA5}">
                      <a16:colId xmlns:a16="http://schemas.microsoft.com/office/drawing/2014/main" xmlns="" val="1813495958"/>
                    </a:ext>
                  </a:extLst>
                </a:gridCol>
                <a:gridCol w="5839695">
                  <a:extLst>
                    <a:ext uri="{9D8B030D-6E8A-4147-A177-3AD203B41FA5}">
                      <a16:colId xmlns:a16="http://schemas.microsoft.com/office/drawing/2014/main" xmlns="" val="3172238886"/>
                    </a:ext>
                  </a:extLst>
                </a:gridCol>
              </a:tblGrid>
              <a:tr h="370434">
                <a:tc gridSpan="2">
                  <a:txBody>
                    <a:bodyPr/>
                    <a:lstStyle/>
                    <a:p>
                      <a:pPr algn="ctr">
                        <a:spcBef>
                          <a:spcPts val="100"/>
                        </a:spcBef>
                        <a:spcAft>
                          <a:spcPts val="100"/>
                        </a:spcAft>
                        <a:buNone/>
                      </a:pPr>
                      <a:r>
                        <a:rPr lang="it-IT" sz="1800" dirty="0">
                          <a:effectLst/>
                        </a:rPr>
                        <a:t>INFORMAZIONI GENERALI ENTE</a:t>
                      </a:r>
                      <a:endParaRPr lang="it-IT"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25400" marB="25400" anchor="ctr"/>
                </a:tc>
                <a:tc hMerge="1">
                  <a:txBody>
                    <a:bodyPr/>
                    <a:lstStyle/>
                    <a:p>
                      <a:endParaRPr lang="it-IT"/>
                    </a:p>
                  </a:txBody>
                  <a:tcPr/>
                </a:tc>
                <a:extLst>
                  <a:ext uri="{0D108BD9-81ED-4DB2-BD59-A6C34878D82A}">
                    <a16:rowId xmlns:a16="http://schemas.microsoft.com/office/drawing/2014/main" xmlns="" val="1067079587"/>
                  </a:ext>
                </a:extLst>
              </a:tr>
              <a:tr h="498170">
                <a:tc>
                  <a:txBody>
                    <a:bodyPr/>
                    <a:lstStyle/>
                    <a:p>
                      <a:pPr>
                        <a:spcBef>
                          <a:spcPts val="100"/>
                        </a:spcBef>
                        <a:spcAft>
                          <a:spcPts val="100"/>
                        </a:spcAft>
                        <a:buNone/>
                      </a:pPr>
                      <a:r>
                        <a:rPr lang="it-IT" sz="1800">
                          <a:effectLst/>
                        </a:rPr>
                        <a:t>Denominazione</a:t>
                      </a:r>
                      <a:endParaRPr lang="it-IT"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25400" marB="25400" anchor="ctr"/>
                </a:tc>
                <a:tc>
                  <a:txBody>
                    <a:bodyPr/>
                    <a:lstStyle/>
                    <a:p>
                      <a:pPr marR="150495" algn="r">
                        <a:spcBef>
                          <a:spcPts val="100"/>
                        </a:spcBef>
                        <a:spcAft>
                          <a:spcPts val="100"/>
                        </a:spcAft>
                        <a:buNone/>
                      </a:pPr>
                      <a:r>
                        <a:rPr lang="it-IT" sz="1600">
                          <a:effectLst/>
                        </a:rPr>
                        <a:t>AVIS DEL TRENTINO EQUIPARATA REGIONALE</a:t>
                      </a:r>
                      <a:endParaRPr lang="it-IT"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25400" marB="25400" anchor="ctr"/>
                </a:tc>
                <a:extLst>
                  <a:ext uri="{0D108BD9-81ED-4DB2-BD59-A6C34878D82A}">
                    <a16:rowId xmlns:a16="http://schemas.microsoft.com/office/drawing/2014/main" xmlns="" val="1602388728"/>
                  </a:ext>
                </a:extLst>
              </a:tr>
              <a:tr h="498170">
                <a:tc>
                  <a:txBody>
                    <a:bodyPr/>
                    <a:lstStyle/>
                    <a:p>
                      <a:pPr>
                        <a:spcBef>
                          <a:spcPts val="100"/>
                        </a:spcBef>
                        <a:spcAft>
                          <a:spcPts val="100"/>
                        </a:spcAft>
                        <a:buNone/>
                      </a:pPr>
                      <a:r>
                        <a:rPr lang="it-IT" sz="1800">
                          <a:effectLst/>
                        </a:rPr>
                        <a:t>Sede</a:t>
                      </a:r>
                      <a:endParaRPr lang="it-IT"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25400" marB="25400" anchor="ctr"/>
                </a:tc>
                <a:tc>
                  <a:txBody>
                    <a:bodyPr/>
                    <a:lstStyle/>
                    <a:p>
                      <a:pPr marR="150495" algn="r">
                        <a:spcBef>
                          <a:spcPts val="100"/>
                        </a:spcBef>
                        <a:spcAft>
                          <a:spcPts val="100"/>
                        </a:spcAft>
                        <a:buNone/>
                      </a:pPr>
                      <a:r>
                        <a:rPr lang="it-IT" sz="1600">
                          <a:effectLst/>
                        </a:rPr>
                        <a:t>VIA S. SIGHELE, 7 - TRENTO TN</a:t>
                      </a:r>
                      <a:r>
                        <a:rPr lang="it-IT" sz="1800">
                          <a:effectLst/>
                        </a:rPr>
                        <a:t> – 38122 TRENTO (TN)</a:t>
                      </a:r>
                      <a:endParaRPr lang="it-IT"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25400" marB="25400" anchor="ctr"/>
                </a:tc>
                <a:extLst>
                  <a:ext uri="{0D108BD9-81ED-4DB2-BD59-A6C34878D82A}">
                    <a16:rowId xmlns:a16="http://schemas.microsoft.com/office/drawing/2014/main" xmlns="" val="3540707325"/>
                  </a:ext>
                </a:extLst>
              </a:tr>
              <a:tr h="498170">
                <a:tc>
                  <a:txBody>
                    <a:bodyPr/>
                    <a:lstStyle/>
                    <a:p>
                      <a:pPr>
                        <a:spcBef>
                          <a:spcPts val="100"/>
                        </a:spcBef>
                        <a:spcAft>
                          <a:spcPts val="100"/>
                        </a:spcAft>
                        <a:buNone/>
                      </a:pPr>
                      <a:r>
                        <a:rPr lang="it-IT" sz="1800">
                          <a:effectLst/>
                        </a:rPr>
                        <a:t>Codice fiscale</a:t>
                      </a:r>
                      <a:endParaRPr lang="it-IT"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25400" marB="25400" anchor="ctr"/>
                </a:tc>
                <a:tc>
                  <a:txBody>
                    <a:bodyPr/>
                    <a:lstStyle/>
                    <a:p>
                      <a:pPr marR="150495" algn="r">
                        <a:spcBef>
                          <a:spcPts val="100"/>
                        </a:spcBef>
                        <a:spcAft>
                          <a:spcPts val="100"/>
                        </a:spcAft>
                        <a:buNone/>
                      </a:pPr>
                      <a:r>
                        <a:rPr lang="it-IT" sz="1600">
                          <a:effectLst/>
                        </a:rPr>
                        <a:t>96020490221</a:t>
                      </a:r>
                      <a:endParaRPr lang="it-IT"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25400" marB="25400" anchor="ctr"/>
                </a:tc>
                <a:extLst>
                  <a:ext uri="{0D108BD9-81ED-4DB2-BD59-A6C34878D82A}">
                    <a16:rowId xmlns:a16="http://schemas.microsoft.com/office/drawing/2014/main" xmlns="" val="4062310843"/>
                  </a:ext>
                </a:extLst>
              </a:tr>
              <a:tr h="498170">
                <a:tc>
                  <a:txBody>
                    <a:bodyPr/>
                    <a:lstStyle/>
                    <a:p>
                      <a:pPr>
                        <a:buNone/>
                      </a:pPr>
                      <a:r>
                        <a:rPr lang="it-IT" sz="1800">
                          <a:effectLst/>
                        </a:rPr>
                        <a:t>Codice ATECO</a:t>
                      </a:r>
                      <a:endParaRPr lang="it-IT" sz="2800">
                        <a:effectLst/>
                        <a:latin typeface="Times New Roman" panose="02020603050405020304" pitchFamily="18" charset="0"/>
                        <a:ea typeface="Times New Roman" panose="02020603050405020304" pitchFamily="18" charset="0"/>
                      </a:endParaRPr>
                    </a:p>
                  </a:txBody>
                  <a:tcPr marL="25400" marR="25400" marT="25400" marB="25400" anchor="ctr"/>
                </a:tc>
                <a:tc>
                  <a:txBody>
                    <a:bodyPr/>
                    <a:lstStyle/>
                    <a:p>
                      <a:pPr marR="150495" algn="r">
                        <a:spcBef>
                          <a:spcPts val="100"/>
                        </a:spcBef>
                        <a:spcAft>
                          <a:spcPts val="100"/>
                        </a:spcAft>
                        <a:buNone/>
                      </a:pPr>
                      <a:r>
                        <a:rPr lang="it-IT" sz="1800">
                          <a:effectLst/>
                        </a:rPr>
                        <a:t>949990 - </a:t>
                      </a:r>
                      <a:r>
                        <a:rPr lang="it-IT" sz="1600">
                          <a:effectLst/>
                        </a:rPr>
                        <a:t>ATTIVITA' DI ALTRE ORGANIZZAZIONI ASSOCIATIVE NCA</a:t>
                      </a:r>
                      <a:endParaRPr lang="it-IT"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25400" marB="25400" anchor="ctr"/>
                </a:tc>
                <a:extLst>
                  <a:ext uri="{0D108BD9-81ED-4DB2-BD59-A6C34878D82A}">
                    <a16:rowId xmlns:a16="http://schemas.microsoft.com/office/drawing/2014/main" xmlns="" val="3677466609"/>
                  </a:ext>
                </a:extLst>
              </a:tr>
              <a:tr h="498170">
                <a:tc>
                  <a:txBody>
                    <a:bodyPr/>
                    <a:lstStyle/>
                    <a:p>
                      <a:pPr>
                        <a:spcBef>
                          <a:spcPts val="100"/>
                        </a:spcBef>
                        <a:spcAft>
                          <a:spcPts val="100"/>
                        </a:spcAft>
                        <a:buNone/>
                      </a:pPr>
                      <a:r>
                        <a:rPr lang="it-IT" sz="1800">
                          <a:effectLst/>
                        </a:rPr>
                        <a:t>Forma giuridica</a:t>
                      </a:r>
                      <a:endParaRPr lang="it-IT"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25400" marB="25400" anchor="ctr"/>
                </a:tc>
                <a:tc>
                  <a:txBody>
                    <a:bodyPr/>
                    <a:lstStyle/>
                    <a:p>
                      <a:pPr marR="150495" algn="r">
                        <a:spcBef>
                          <a:spcPts val="100"/>
                        </a:spcBef>
                        <a:spcAft>
                          <a:spcPts val="100"/>
                        </a:spcAft>
                        <a:buNone/>
                      </a:pPr>
                      <a:r>
                        <a:rPr lang="it-IT" sz="1800">
                          <a:effectLst/>
                        </a:rPr>
                        <a:t>ASSOCIAZIONE RICONOSCIUTA</a:t>
                      </a:r>
                      <a:endParaRPr lang="it-IT"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25400" marB="25400" anchor="ctr"/>
                </a:tc>
                <a:extLst>
                  <a:ext uri="{0D108BD9-81ED-4DB2-BD59-A6C34878D82A}">
                    <a16:rowId xmlns:a16="http://schemas.microsoft.com/office/drawing/2014/main" xmlns="" val="2401330950"/>
                  </a:ext>
                </a:extLst>
              </a:tr>
              <a:tr h="498170">
                <a:tc>
                  <a:txBody>
                    <a:bodyPr/>
                    <a:lstStyle/>
                    <a:p>
                      <a:pPr>
                        <a:spcBef>
                          <a:spcPts val="100"/>
                        </a:spcBef>
                        <a:spcAft>
                          <a:spcPts val="100"/>
                        </a:spcAft>
                        <a:buNone/>
                      </a:pPr>
                      <a:r>
                        <a:rPr lang="it-IT" sz="1800">
                          <a:effectLst/>
                        </a:rPr>
                        <a:t>RUNTS</a:t>
                      </a:r>
                      <a:endParaRPr lang="it-IT"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25400" marB="25400" anchor="ctr"/>
                </a:tc>
                <a:tc>
                  <a:txBody>
                    <a:bodyPr/>
                    <a:lstStyle/>
                    <a:p>
                      <a:pPr marR="150495" algn="r">
                        <a:spcBef>
                          <a:spcPts val="100"/>
                        </a:spcBef>
                        <a:spcAft>
                          <a:spcPts val="100"/>
                        </a:spcAft>
                        <a:buNone/>
                      </a:pPr>
                      <a:r>
                        <a:rPr lang="it-IT" sz="1800">
                          <a:effectLst/>
                        </a:rPr>
                        <a:t>Rep. n. 102912 dal 06/01/2023</a:t>
                      </a:r>
                      <a:endParaRPr lang="it-IT"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25400" marB="25400" anchor="ctr"/>
                </a:tc>
                <a:extLst>
                  <a:ext uri="{0D108BD9-81ED-4DB2-BD59-A6C34878D82A}">
                    <a16:rowId xmlns:a16="http://schemas.microsoft.com/office/drawing/2014/main" xmlns="" val="264596156"/>
                  </a:ext>
                </a:extLst>
              </a:tr>
              <a:tr h="498170">
                <a:tc>
                  <a:txBody>
                    <a:bodyPr/>
                    <a:lstStyle/>
                    <a:p>
                      <a:pPr>
                        <a:spcBef>
                          <a:spcPts val="100"/>
                        </a:spcBef>
                        <a:spcAft>
                          <a:spcPts val="100"/>
                        </a:spcAft>
                        <a:buNone/>
                      </a:pPr>
                      <a:r>
                        <a:rPr lang="it-IT" sz="1800">
                          <a:effectLst/>
                        </a:rPr>
                        <a:t>Sezione RUNTS</a:t>
                      </a:r>
                      <a:endParaRPr lang="it-IT"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25400" marB="25400" anchor="ctr"/>
                </a:tc>
                <a:tc>
                  <a:txBody>
                    <a:bodyPr/>
                    <a:lstStyle/>
                    <a:p>
                      <a:pPr marR="150495" algn="r">
                        <a:spcBef>
                          <a:spcPts val="100"/>
                        </a:spcBef>
                        <a:spcAft>
                          <a:spcPts val="100"/>
                        </a:spcAft>
                        <a:buNone/>
                      </a:pPr>
                      <a:r>
                        <a:rPr lang="it-IT" sz="1800" dirty="0">
                          <a:effectLst/>
                        </a:rPr>
                        <a:t>ORGANIZZAZIONI DI VOLONTARIATO</a:t>
                      </a:r>
                      <a:endParaRPr lang="it-IT"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25400" marB="25400" anchor="ctr"/>
                </a:tc>
                <a:extLst>
                  <a:ext uri="{0D108BD9-81ED-4DB2-BD59-A6C34878D82A}">
                    <a16:rowId xmlns:a16="http://schemas.microsoft.com/office/drawing/2014/main" xmlns="" val="2851161424"/>
                  </a:ext>
                </a:extLst>
              </a:tr>
            </a:tbl>
          </a:graphicData>
        </a:graphic>
      </p:graphicFrame>
    </p:spTree>
    <p:extLst>
      <p:ext uri="{BB962C8B-B14F-4D97-AF65-F5344CB8AC3E}">
        <p14:creationId xmlns:p14="http://schemas.microsoft.com/office/powerpoint/2010/main" val="2429828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9DD1BB8B-6050-48C2-8AC0-70C11AEFCFEF}"/>
              </a:ext>
            </a:extLst>
          </p:cNvPr>
          <p:cNvSpPr>
            <a:spLocks noGrp="1"/>
          </p:cNvSpPr>
          <p:nvPr>
            <p:ph type="title"/>
          </p:nvPr>
        </p:nvSpPr>
        <p:spPr>
          <a:xfrm>
            <a:off x="2639617" y="252226"/>
            <a:ext cx="6683765" cy="688426"/>
          </a:xfrm>
        </p:spPr>
        <p:txBody>
          <a:bodyPr vert="horz" lIns="91440" tIns="45720" rIns="91440" bIns="45720" rtlCol="0" anchor="ctr">
            <a:normAutofit/>
          </a:bodyPr>
          <a:lstStyle/>
          <a:p>
            <a:pPr algn="ctr"/>
            <a:r>
              <a:rPr lang="it-IT" sz="3200" b="1" dirty="0">
                <a:solidFill>
                  <a:srgbClr val="0A81C1"/>
                </a:solidFill>
              </a:rPr>
              <a:t>Introduzione</a:t>
            </a:r>
          </a:p>
        </p:txBody>
      </p:sp>
      <p:sp>
        <p:nvSpPr>
          <p:cNvPr id="14" name="Segnaposto contenuto 2">
            <a:extLst>
              <a:ext uri="{FF2B5EF4-FFF2-40B4-BE49-F238E27FC236}">
                <a16:creationId xmlns:a16="http://schemas.microsoft.com/office/drawing/2014/main" xmlns="" id="{9C09984F-AFCC-66A1-A481-B507147A352C}"/>
              </a:ext>
            </a:extLst>
          </p:cNvPr>
          <p:cNvSpPr txBox="1">
            <a:spLocks/>
          </p:cNvSpPr>
          <p:nvPr/>
        </p:nvSpPr>
        <p:spPr>
          <a:xfrm>
            <a:off x="1113682" y="1056322"/>
            <a:ext cx="9182462" cy="536762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Tx/>
              <a:buChar char="-"/>
            </a:pPr>
            <a:r>
              <a:rPr lang="it-IT" sz="3000" b="1" dirty="0">
                <a:latin typeface="Aptos" panose="020B0004020202020204" pitchFamily="34" charset="0"/>
              </a:rPr>
              <a:t>Bilancio di  Avis del Trentino equiparata Regionale </a:t>
            </a:r>
            <a:r>
              <a:rPr lang="it-IT" sz="3000" b="1" dirty="0" err="1">
                <a:latin typeface="Aptos" panose="020B0004020202020204" pitchFamily="34" charset="0"/>
              </a:rPr>
              <a:t>O.d.V</a:t>
            </a:r>
            <a:r>
              <a:rPr lang="it-IT" sz="3000" b="1" dirty="0">
                <a:latin typeface="Aptos" panose="020B0004020202020204" pitchFamily="34" charset="0"/>
              </a:rPr>
              <a:t>. al 31/12/2025 </a:t>
            </a:r>
          </a:p>
          <a:p>
            <a:pPr marL="914400" lvl="2" indent="0" algn="just">
              <a:buNone/>
            </a:pPr>
            <a:r>
              <a:rPr lang="it-IT" sz="2400" dirty="0">
                <a:latin typeface="Aptos" panose="020B0004020202020204" pitchFamily="34" charset="0"/>
              </a:rPr>
              <a:t>- Schema DM Lavoro e Politiche sociali 5 marzo 2020</a:t>
            </a:r>
          </a:p>
          <a:p>
            <a:pPr marL="0" indent="0" algn="just">
              <a:buNone/>
            </a:pPr>
            <a:r>
              <a:rPr lang="it-IT" sz="2400" dirty="0">
                <a:latin typeface="Aptos" panose="020B0004020202020204" pitchFamily="34" charset="0"/>
              </a:rPr>
              <a:t> 	- Stato Patrimoniale</a:t>
            </a:r>
          </a:p>
          <a:p>
            <a:pPr marL="252000" indent="0" algn="just">
              <a:lnSpc>
                <a:spcPct val="120000"/>
              </a:lnSpc>
              <a:spcBef>
                <a:spcPts val="300"/>
              </a:spcBef>
              <a:buNone/>
            </a:pPr>
            <a:r>
              <a:rPr lang="it-IT" sz="2400" dirty="0">
                <a:latin typeface="Aptos" panose="020B0004020202020204" pitchFamily="34" charset="0"/>
              </a:rPr>
              <a:t>	- Rendiconto gestionale</a:t>
            </a:r>
          </a:p>
          <a:p>
            <a:pPr marL="252000" indent="0" algn="just">
              <a:lnSpc>
                <a:spcPct val="120000"/>
              </a:lnSpc>
              <a:spcBef>
                <a:spcPts val="300"/>
              </a:spcBef>
              <a:buNone/>
            </a:pPr>
            <a:r>
              <a:rPr lang="it-IT" sz="2400" dirty="0">
                <a:latin typeface="Aptos" panose="020B0004020202020204" pitchFamily="34" charset="0"/>
              </a:rPr>
              <a:t>	- Relazione di missione</a:t>
            </a:r>
          </a:p>
          <a:p>
            <a:pPr marL="252000" indent="0" algn="just">
              <a:lnSpc>
                <a:spcPct val="120000"/>
              </a:lnSpc>
              <a:spcBef>
                <a:spcPts val="300"/>
              </a:spcBef>
              <a:buNone/>
            </a:pPr>
            <a:r>
              <a:rPr lang="it-IT" sz="2400" dirty="0">
                <a:latin typeface="Aptos" panose="020B0004020202020204" pitchFamily="34" charset="0"/>
              </a:rPr>
              <a:t>	- Proposta di destinazione dell’avanzo</a:t>
            </a:r>
          </a:p>
          <a:p>
            <a:pPr marL="0" indent="0" algn="just">
              <a:buNone/>
            </a:pPr>
            <a:endParaRPr lang="it-IT" sz="2200" b="1" dirty="0">
              <a:latin typeface="Aptos" panose="020B0004020202020204" pitchFamily="34" charset="0"/>
            </a:endParaRPr>
          </a:p>
          <a:p>
            <a:pPr algn="just">
              <a:buFontTx/>
              <a:buChar char="-"/>
            </a:pPr>
            <a:r>
              <a:rPr lang="it-IT" sz="3500" b="1" dirty="0">
                <a:latin typeface="Aptos" panose="020B0004020202020204" pitchFamily="34" charset="0"/>
              </a:rPr>
              <a:t>Situazione 2025 caratterizzata da</a:t>
            </a:r>
          </a:p>
          <a:p>
            <a:pPr lvl="2" algn="just">
              <a:buFontTx/>
              <a:buChar char="-"/>
            </a:pPr>
            <a:r>
              <a:rPr lang="it-IT" sz="2400" dirty="0">
                <a:latin typeface="Aptos" panose="020B0004020202020204" pitchFamily="34" charset="0"/>
              </a:rPr>
              <a:t>Avanzo di gestione </a:t>
            </a:r>
            <a:r>
              <a:rPr lang="it-IT" sz="2400" dirty="0">
                <a:latin typeface="Aptos" panose="020B0004020202020204" pitchFamily="34" charset="0"/>
                <a:sym typeface="Wingdings" panose="05000000000000000000" pitchFamily="2" charset="2"/>
              </a:rPr>
              <a:t> </a:t>
            </a:r>
            <a:r>
              <a:rPr lang="it-IT" sz="2400" dirty="0">
                <a:latin typeface="Aptos" panose="020B0004020202020204" pitchFamily="34" charset="0"/>
              </a:rPr>
              <a:t>€ 61.064</a:t>
            </a:r>
          </a:p>
          <a:p>
            <a:pPr lvl="2" algn="just">
              <a:buFontTx/>
              <a:buChar char="-"/>
            </a:pPr>
            <a:r>
              <a:rPr lang="it-IT" sz="2400" dirty="0">
                <a:latin typeface="Aptos" panose="020B0004020202020204" pitchFamily="34" charset="0"/>
              </a:rPr>
              <a:t>Contributo </a:t>
            </a:r>
            <a:r>
              <a:rPr lang="it-IT" sz="2400" dirty="0" err="1">
                <a:latin typeface="Aptos" panose="020B0004020202020204" pitchFamily="34" charset="0"/>
              </a:rPr>
              <a:t>straord</a:t>
            </a:r>
            <a:r>
              <a:rPr lang="it-IT" sz="2400" dirty="0">
                <a:latin typeface="Aptos" panose="020B0004020202020204" pitchFamily="34" charset="0"/>
              </a:rPr>
              <a:t>. Del. G.P. n. 1481/24 (incassato 6/2/26) </a:t>
            </a:r>
            <a:r>
              <a:rPr lang="it-IT" sz="2400" dirty="0">
                <a:latin typeface="Aptos" panose="020B0004020202020204" pitchFamily="34" charset="0"/>
                <a:sym typeface="Wingdings" panose="05000000000000000000" pitchFamily="2" charset="2"/>
              </a:rPr>
              <a:t> </a:t>
            </a:r>
            <a:r>
              <a:rPr lang="it-IT" sz="2400" dirty="0">
                <a:latin typeface="Aptos" panose="020B0004020202020204" pitchFamily="34" charset="0"/>
              </a:rPr>
              <a:t>€ 53.768</a:t>
            </a:r>
          </a:p>
          <a:p>
            <a:pPr lvl="2" algn="just">
              <a:buFontTx/>
              <a:buChar char="-"/>
            </a:pPr>
            <a:r>
              <a:rPr lang="it-IT" sz="2400" dirty="0">
                <a:latin typeface="Aptos" panose="020B0004020202020204" pitchFamily="34" charset="0"/>
              </a:rPr>
              <a:t>Revisione rimborsi AVIS comunale </a:t>
            </a:r>
            <a:r>
              <a:rPr lang="it-IT" sz="2400" dirty="0">
                <a:latin typeface="Aptos" panose="020B0004020202020204" pitchFamily="34" charset="0"/>
                <a:sym typeface="Wingdings" panose="05000000000000000000" pitchFamily="2" charset="2"/>
              </a:rPr>
              <a:t> riduzione costi € 19.303</a:t>
            </a:r>
            <a:endParaRPr lang="it-IT" sz="2400" dirty="0">
              <a:latin typeface="Aptos" panose="020B0004020202020204" pitchFamily="34" charset="0"/>
            </a:endParaRPr>
          </a:p>
          <a:p>
            <a:pPr lvl="2" algn="just">
              <a:buFontTx/>
              <a:buChar char="-"/>
            </a:pPr>
            <a:r>
              <a:rPr lang="it-IT" sz="2400" dirty="0">
                <a:latin typeface="Aptos" panose="020B0004020202020204" pitchFamily="34" charset="0"/>
              </a:rPr>
              <a:t>Spese straordinarie gestione Data </a:t>
            </a:r>
            <a:r>
              <a:rPr lang="it-IT" sz="2400" dirty="0" err="1">
                <a:latin typeface="Aptos" panose="020B0004020202020204" pitchFamily="34" charset="0"/>
              </a:rPr>
              <a:t>Breach</a:t>
            </a:r>
            <a:r>
              <a:rPr lang="it-IT" sz="2400" dirty="0">
                <a:latin typeface="Aptos" panose="020B0004020202020204" pitchFamily="34" charset="0"/>
              </a:rPr>
              <a:t> </a:t>
            </a:r>
            <a:r>
              <a:rPr lang="it-IT" sz="2400" dirty="0">
                <a:latin typeface="Aptos" panose="020B0004020202020204" pitchFamily="34" charset="0"/>
                <a:sym typeface="Wingdings" panose="05000000000000000000" pitchFamily="2" charset="2"/>
              </a:rPr>
              <a:t> </a:t>
            </a:r>
            <a:r>
              <a:rPr lang="it-IT" sz="2400" dirty="0">
                <a:latin typeface="Aptos" panose="020B0004020202020204" pitchFamily="34" charset="0"/>
              </a:rPr>
              <a:t>€ 15.005</a:t>
            </a:r>
          </a:p>
          <a:p>
            <a:pPr lvl="2" algn="just">
              <a:buFontTx/>
              <a:buChar char="-"/>
            </a:pPr>
            <a:endParaRPr lang="it-IT" sz="2400" dirty="0">
              <a:solidFill>
                <a:srgbClr val="0070C0"/>
              </a:solidFill>
              <a:latin typeface="Aptos" panose="020B0004020202020204" pitchFamily="34" charset="0"/>
            </a:endParaRPr>
          </a:p>
          <a:p>
            <a:pPr marL="0" indent="0" algn="just">
              <a:buNone/>
            </a:pPr>
            <a:endParaRPr lang="it-IT" b="1" dirty="0">
              <a:solidFill>
                <a:srgbClr val="0070C0"/>
              </a:solidFill>
              <a:latin typeface="Aptos" panose="020B0004020202020204" pitchFamily="34" charset="0"/>
            </a:endParaRPr>
          </a:p>
        </p:txBody>
      </p:sp>
    </p:spTree>
    <p:extLst>
      <p:ext uri="{BB962C8B-B14F-4D97-AF65-F5344CB8AC3E}">
        <p14:creationId xmlns:p14="http://schemas.microsoft.com/office/powerpoint/2010/main" val="1786083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BFD9CBD-1D42-45F0-78BC-D81B3213AE7C}"/>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xmlns="" id="{591CE1E1-1DBC-5FEB-05C0-E5922FB14432}"/>
              </a:ext>
            </a:extLst>
          </p:cNvPr>
          <p:cNvSpPr>
            <a:spLocks noGrp="1"/>
          </p:cNvSpPr>
          <p:nvPr>
            <p:ph type="title"/>
          </p:nvPr>
        </p:nvSpPr>
        <p:spPr>
          <a:xfrm>
            <a:off x="2639617" y="252226"/>
            <a:ext cx="6683765" cy="688426"/>
          </a:xfrm>
        </p:spPr>
        <p:txBody>
          <a:bodyPr vert="horz" lIns="91440" tIns="45720" rIns="91440" bIns="45720" rtlCol="0" anchor="ctr">
            <a:normAutofit/>
          </a:bodyPr>
          <a:lstStyle/>
          <a:p>
            <a:pPr algn="ctr"/>
            <a:r>
              <a:rPr lang="it-IT" sz="3200" b="1" dirty="0">
                <a:solidFill>
                  <a:srgbClr val="0A81C1"/>
                </a:solidFill>
              </a:rPr>
              <a:t>Stato patrimoniale</a:t>
            </a:r>
          </a:p>
        </p:txBody>
      </p:sp>
      <p:graphicFrame>
        <p:nvGraphicFramePr>
          <p:cNvPr id="3" name="Tabella 7">
            <a:extLst>
              <a:ext uri="{FF2B5EF4-FFF2-40B4-BE49-F238E27FC236}">
                <a16:creationId xmlns:a16="http://schemas.microsoft.com/office/drawing/2014/main" xmlns="" id="{11EED887-BF29-D36D-13D5-FEE3E84FCF73}"/>
              </a:ext>
            </a:extLst>
          </p:cNvPr>
          <p:cNvGraphicFramePr>
            <a:graphicFrameLocks/>
          </p:cNvGraphicFramePr>
          <p:nvPr/>
        </p:nvGraphicFramePr>
        <p:xfrm>
          <a:off x="1963550" y="951285"/>
          <a:ext cx="6683765" cy="4481956"/>
        </p:xfrm>
        <a:graphic>
          <a:graphicData uri="http://schemas.openxmlformats.org/drawingml/2006/table">
            <a:tbl>
              <a:tblPr firstRow="1" bandRow="1">
                <a:tableStyleId>{6E25E649-3F16-4E02-A733-19D2CDBF48F0}</a:tableStyleId>
              </a:tblPr>
              <a:tblGrid>
                <a:gridCol w="3885909">
                  <a:extLst>
                    <a:ext uri="{9D8B030D-6E8A-4147-A177-3AD203B41FA5}">
                      <a16:colId xmlns:a16="http://schemas.microsoft.com/office/drawing/2014/main" xmlns="" val="2077618636"/>
                    </a:ext>
                  </a:extLst>
                </a:gridCol>
                <a:gridCol w="1398928">
                  <a:extLst>
                    <a:ext uri="{9D8B030D-6E8A-4147-A177-3AD203B41FA5}">
                      <a16:colId xmlns:a16="http://schemas.microsoft.com/office/drawing/2014/main" xmlns="" val="2875429255"/>
                    </a:ext>
                  </a:extLst>
                </a:gridCol>
                <a:gridCol w="1398928">
                  <a:extLst>
                    <a:ext uri="{9D8B030D-6E8A-4147-A177-3AD203B41FA5}">
                      <a16:colId xmlns:a16="http://schemas.microsoft.com/office/drawing/2014/main" xmlns="" val="3836303604"/>
                    </a:ext>
                  </a:extLst>
                </a:gridCol>
              </a:tblGrid>
              <a:tr h="241598">
                <a:tc>
                  <a:txBody>
                    <a:bodyPr/>
                    <a:lstStyle/>
                    <a:p>
                      <a:r>
                        <a:rPr lang="it-IT" sz="1000" dirty="0"/>
                        <a:t>ATTIVO</a:t>
                      </a:r>
                    </a:p>
                  </a:txBody>
                  <a:tcPr marL="46151" marR="46151" marT="23076" marB="23076"/>
                </a:tc>
                <a:tc>
                  <a:txBody>
                    <a:bodyPr/>
                    <a:lstStyle/>
                    <a:p>
                      <a:pPr algn="ctr"/>
                      <a:r>
                        <a:rPr lang="it-IT" sz="1000" dirty="0"/>
                        <a:t>31/12/2025</a:t>
                      </a:r>
                    </a:p>
                  </a:txBody>
                  <a:tcPr marL="46151" marR="46151" marT="23076" marB="23076"/>
                </a:tc>
                <a:tc>
                  <a:txBody>
                    <a:bodyPr/>
                    <a:lstStyle/>
                    <a:p>
                      <a:pPr algn="ctr"/>
                      <a:r>
                        <a:rPr lang="it-IT" sz="1000" dirty="0"/>
                        <a:t>31/12/2024</a:t>
                      </a:r>
                    </a:p>
                  </a:txBody>
                  <a:tcPr marL="46151" marR="46151" marT="23076" marB="23076"/>
                </a:tc>
                <a:extLst>
                  <a:ext uri="{0D108BD9-81ED-4DB2-BD59-A6C34878D82A}">
                    <a16:rowId xmlns:a16="http://schemas.microsoft.com/office/drawing/2014/main" xmlns="" val="483553666"/>
                  </a:ext>
                </a:extLst>
              </a:tr>
              <a:tr h="273362">
                <a:tc>
                  <a:txBody>
                    <a:bodyPr/>
                    <a:lstStyle/>
                    <a:p>
                      <a:r>
                        <a:rPr lang="it-IT" sz="1100" b="1" u="none" dirty="0"/>
                        <a:t>B) IMMOBILIZZAZIONI</a:t>
                      </a:r>
                      <a:endParaRPr lang="it-IT" sz="1100" b="1" u="sng" dirty="0"/>
                    </a:p>
                  </a:txBody>
                  <a:tcPr marL="46151" marR="46151" marT="23076" marB="23076"/>
                </a:tc>
                <a:tc>
                  <a:txBody>
                    <a:bodyPr/>
                    <a:lstStyle/>
                    <a:p>
                      <a:pPr algn="r"/>
                      <a:endParaRPr lang="it-IT" sz="1000" dirty="0">
                        <a:highlight>
                          <a:srgbClr val="FFFF00"/>
                        </a:highlight>
                      </a:endParaRPr>
                    </a:p>
                  </a:txBody>
                  <a:tcPr marL="46151" marR="46151" marT="23076" marB="23076"/>
                </a:tc>
                <a:tc>
                  <a:txBody>
                    <a:bodyPr/>
                    <a:lstStyle/>
                    <a:p>
                      <a:pPr algn="r"/>
                      <a:endParaRPr lang="it-IT" sz="1000" dirty="0">
                        <a:highlight>
                          <a:srgbClr val="FFFF00"/>
                        </a:highlight>
                      </a:endParaRPr>
                    </a:p>
                  </a:txBody>
                  <a:tcPr marL="46151" marR="46151" marT="23076" marB="23076"/>
                </a:tc>
                <a:extLst>
                  <a:ext uri="{0D108BD9-81ED-4DB2-BD59-A6C34878D82A}">
                    <a16:rowId xmlns:a16="http://schemas.microsoft.com/office/drawing/2014/main" xmlns="" val="3351031992"/>
                  </a:ext>
                </a:extLst>
              </a:tr>
              <a:tr h="241598">
                <a:tc>
                  <a:txBody>
                    <a:bodyPr/>
                    <a:lstStyle/>
                    <a:p>
                      <a:r>
                        <a:rPr lang="it-IT" sz="1000" i="1" dirty="0"/>
                        <a:t>II) Immobilizzazioni materiali</a:t>
                      </a:r>
                    </a:p>
                  </a:txBody>
                  <a:tcPr marL="46151" marR="46151" marT="23076" marB="23076"/>
                </a:tc>
                <a:tc>
                  <a:txBody>
                    <a:bodyPr/>
                    <a:lstStyle/>
                    <a:p>
                      <a:pPr algn="r"/>
                      <a:r>
                        <a:rPr lang="it-IT" sz="1000" i="1" dirty="0"/>
                        <a:t>13.225</a:t>
                      </a:r>
                    </a:p>
                  </a:txBody>
                  <a:tcPr marL="46151" marR="46151" marT="23076" marB="23076"/>
                </a:tc>
                <a:tc>
                  <a:txBody>
                    <a:bodyPr/>
                    <a:lstStyle/>
                    <a:p>
                      <a:pPr algn="r"/>
                      <a:r>
                        <a:rPr lang="it-IT" sz="1000" i="1" dirty="0"/>
                        <a:t>15.944</a:t>
                      </a:r>
                    </a:p>
                  </a:txBody>
                  <a:tcPr marL="46151" marR="46151" marT="23076" marB="23076"/>
                </a:tc>
                <a:extLst>
                  <a:ext uri="{0D108BD9-81ED-4DB2-BD59-A6C34878D82A}">
                    <a16:rowId xmlns:a16="http://schemas.microsoft.com/office/drawing/2014/main" xmlns="" val="1352081141"/>
                  </a:ext>
                </a:extLst>
              </a:tr>
              <a:tr h="241598">
                <a:tc>
                  <a:txBody>
                    <a:bodyPr/>
                    <a:lstStyle/>
                    <a:p>
                      <a:r>
                        <a:rPr lang="it-IT" sz="1000" i="1" dirty="0"/>
                        <a:t>III) Immobilizzazioni finanziarie</a:t>
                      </a:r>
                    </a:p>
                  </a:txBody>
                  <a:tcPr marL="46151" marR="46151" marT="23076" marB="23076"/>
                </a:tc>
                <a:tc>
                  <a:txBody>
                    <a:bodyPr/>
                    <a:lstStyle/>
                    <a:p>
                      <a:pPr algn="r"/>
                      <a:r>
                        <a:rPr lang="it-IT" sz="1000" i="1" dirty="0"/>
                        <a:t>8.211</a:t>
                      </a:r>
                    </a:p>
                  </a:txBody>
                  <a:tcPr marL="46151" marR="46151" marT="23076" marB="23076"/>
                </a:tc>
                <a:tc>
                  <a:txBody>
                    <a:bodyPr/>
                    <a:lstStyle/>
                    <a:p>
                      <a:pPr algn="r"/>
                      <a:r>
                        <a:rPr lang="it-IT" sz="1000" i="1" dirty="0"/>
                        <a:t>8.211</a:t>
                      </a:r>
                    </a:p>
                  </a:txBody>
                  <a:tcPr marL="46151" marR="46151" marT="23076" marB="23076"/>
                </a:tc>
                <a:extLst>
                  <a:ext uri="{0D108BD9-81ED-4DB2-BD59-A6C34878D82A}">
                    <a16:rowId xmlns:a16="http://schemas.microsoft.com/office/drawing/2014/main" xmlns="" val="1186242139"/>
                  </a:ext>
                </a:extLst>
              </a:tr>
              <a:tr h="247128">
                <a:tc>
                  <a:txBody>
                    <a:bodyPr/>
                    <a:lstStyle/>
                    <a:p>
                      <a:r>
                        <a:rPr lang="it-IT" sz="1100" b="0" i="1" dirty="0"/>
                        <a:t>TOTALE IMMOBILIZZAZIONI</a:t>
                      </a:r>
                    </a:p>
                  </a:txBody>
                  <a:tcPr marL="46151" marR="46151" marT="23076" marB="23076"/>
                </a:tc>
                <a:tc>
                  <a:txBody>
                    <a:bodyPr/>
                    <a:lstStyle/>
                    <a:p>
                      <a:pPr algn="r"/>
                      <a:r>
                        <a:rPr lang="it-IT" sz="1100" b="1" i="1" dirty="0"/>
                        <a:t> 21.436</a:t>
                      </a:r>
                    </a:p>
                  </a:txBody>
                  <a:tcPr marL="46151" marR="46151" marT="23076" marB="23076"/>
                </a:tc>
                <a:tc>
                  <a:txBody>
                    <a:bodyPr/>
                    <a:lstStyle/>
                    <a:p>
                      <a:pPr algn="r"/>
                      <a:r>
                        <a:rPr lang="it-IT" sz="1100" b="1" i="1" dirty="0"/>
                        <a:t>24.155</a:t>
                      </a:r>
                    </a:p>
                  </a:txBody>
                  <a:tcPr marL="46151" marR="46151" marT="23076" marB="23076"/>
                </a:tc>
                <a:extLst>
                  <a:ext uri="{0D108BD9-81ED-4DB2-BD59-A6C34878D82A}">
                    <a16:rowId xmlns:a16="http://schemas.microsoft.com/office/drawing/2014/main" xmlns="" val="2911587493"/>
                  </a:ext>
                </a:extLst>
              </a:tr>
              <a:tr h="332906">
                <a:tc>
                  <a:txBody>
                    <a:bodyPr/>
                    <a:lstStyle/>
                    <a:p>
                      <a:r>
                        <a:rPr lang="it-IT" sz="1100" b="1" u="none" dirty="0"/>
                        <a:t>C) ATTIVO CIRCOLANTE</a:t>
                      </a:r>
                      <a:endParaRPr lang="it-IT" sz="1100" b="1" u="sng" dirty="0"/>
                    </a:p>
                  </a:txBody>
                  <a:tcPr marL="46151" marR="46151" marT="23076" marB="23076" anchor="b"/>
                </a:tc>
                <a:tc>
                  <a:txBody>
                    <a:bodyPr/>
                    <a:lstStyle/>
                    <a:p>
                      <a:pPr algn="r"/>
                      <a:endParaRPr lang="it-IT" sz="1000" dirty="0">
                        <a:highlight>
                          <a:srgbClr val="FFFF00"/>
                        </a:highlight>
                      </a:endParaRPr>
                    </a:p>
                  </a:txBody>
                  <a:tcPr marL="46151" marR="46151" marT="23076" marB="23076"/>
                </a:tc>
                <a:tc>
                  <a:txBody>
                    <a:bodyPr/>
                    <a:lstStyle/>
                    <a:p>
                      <a:pPr algn="r"/>
                      <a:endParaRPr lang="it-IT" sz="1000" dirty="0">
                        <a:highlight>
                          <a:srgbClr val="FFFF00"/>
                        </a:highlight>
                      </a:endParaRPr>
                    </a:p>
                  </a:txBody>
                  <a:tcPr marL="46151" marR="46151" marT="23076" marB="23076"/>
                </a:tc>
                <a:extLst>
                  <a:ext uri="{0D108BD9-81ED-4DB2-BD59-A6C34878D82A}">
                    <a16:rowId xmlns:a16="http://schemas.microsoft.com/office/drawing/2014/main" xmlns="" val="2766314526"/>
                  </a:ext>
                </a:extLst>
              </a:tr>
              <a:tr h="241598">
                <a:tc>
                  <a:txBody>
                    <a:bodyPr/>
                    <a:lstStyle/>
                    <a:p>
                      <a:r>
                        <a:rPr lang="it-IT" sz="1000" i="1" dirty="0"/>
                        <a:t>II) Crediti</a:t>
                      </a:r>
                    </a:p>
                  </a:txBody>
                  <a:tcPr marL="46151" marR="46151" marT="23076" marB="23076"/>
                </a:tc>
                <a:tc>
                  <a:txBody>
                    <a:bodyPr/>
                    <a:lstStyle/>
                    <a:p>
                      <a:pPr algn="r"/>
                      <a:r>
                        <a:rPr lang="it-IT" sz="1000" i="1" dirty="0"/>
                        <a:t>134.219</a:t>
                      </a:r>
                    </a:p>
                  </a:txBody>
                  <a:tcPr marL="46151" marR="46151" marT="23076" marB="23076"/>
                </a:tc>
                <a:tc>
                  <a:txBody>
                    <a:bodyPr/>
                    <a:lstStyle/>
                    <a:p>
                      <a:pPr algn="r"/>
                      <a:r>
                        <a:rPr lang="it-IT" sz="1000" i="1" dirty="0"/>
                        <a:t>158.767</a:t>
                      </a:r>
                    </a:p>
                  </a:txBody>
                  <a:tcPr marL="46151" marR="46151" marT="23076" marB="23076"/>
                </a:tc>
                <a:extLst>
                  <a:ext uri="{0D108BD9-81ED-4DB2-BD59-A6C34878D82A}">
                    <a16:rowId xmlns:a16="http://schemas.microsoft.com/office/drawing/2014/main" xmlns="" val="3198384124"/>
                  </a:ext>
                </a:extLst>
              </a:tr>
              <a:tr h="241598">
                <a:tc>
                  <a:txBody>
                    <a:bodyPr/>
                    <a:lstStyle/>
                    <a:p>
                      <a:r>
                        <a:rPr lang="it-IT" sz="1000" dirty="0"/>
                        <a:t>   1) verso utenti e clienti</a:t>
                      </a:r>
                    </a:p>
                  </a:txBody>
                  <a:tcPr marL="46151" marR="46151" marT="23076" marB="23076"/>
                </a:tc>
                <a:tc>
                  <a:txBody>
                    <a:bodyPr/>
                    <a:lstStyle/>
                    <a:p>
                      <a:pPr algn="r"/>
                      <a:r>
                        <a:rPr lang="it-IT" sz="1000" dirty="0"/>
                        <a:t>109  </a:t>
                      </a:r>
                    </a:p>
                  </a:txBody>
                  <a:tcPr marL="46151" marR="46151" marT="23076" marB="23076"/>
                </a:tc>
                <a:tc>
                  <a:txBody>
                    <a:bodyPr/>
                    <a:lstStyle/>
                    <a:p>
                      <a:pPr algn="r"/>
                      <a:r>
                        <a:rPr lang="it-IT" sz="1000" dirty="0"/>
                        <a:t>0</a:t>
                      </a:r>
                    </a:p>
                  </a:txBody>
                  <a:tcPr marL="46151" marR="46151" marT="23076" marB="23076"/>
                </a:tc>
                <a:extLst>
                  <a:ext uri="{0D108BD9-81ED-4DB2-BD59-A6C34878D82A}">
                    <a16:rowId xmlns:a16="http://schemas.microsoft.com/office/drawing/2014/main" xmlns="" val="4228408671"/>
                  </a:ext>
                </a:extLst>
              </a:tr>
              <a:tr h="241598">
                <a:tc>
                  <a:txBody>
                    <a:bodyPr/>
                    <a:lstStyle/>
                    <a:p>
                      <a:r>
                        <a:rPr lang="it-IT" sz="1000" dirty="0"/>
                        <a:t>    3) verso enti pubblici</a:t>
                      </a:r>
                    </a:p>
                  </a:txBody>
                  <a:tcPr marL="46151" marR="46151" marT="23076" marB="23076"/>
                </a:tc>
                <a:tc>
                  <a:txBody>
                    <a:bodyPr/>
                    <a:lstStyle/>
                    <a:p>
                      <a:pPr algn="r"/>
                      <a:r>
                        <a:rPr lang="it-IT" sz="1000" dirty="0"/>
                        <a:t>130.466</a:t>
                      </a:r>
                    </a:p>
                  </a:txBody>
                  <a:tcPr marL="46151" marR="46151" marT="23076" marB="23076"/>
                </a:tc>
                <a:tc>
                  <a:txBody>
                    <a:bodyPr/>
                    <a:lstStyle/>
                    <a:p>
                      <a:pPr algn="r"/>
                      <a:r>
                        <a:rPr lang="it-IT" sz="1000" dirty="0"/>
                        <a:t>155.319</a:t>
                      </a:r>
                    </a:p>
                  </a:txBody>
                  <a:tcPr marL="46151" marR="46151" marT="23076" marB="23076"/>
                </a:tc>
                <a:extLst>
                  <a:ext uri="{0D108BD9-81ED-4DB2-BD59-A6C34878D82A}">
                    <a16:rowId xmlns:a16="http://schemas.microsoft.com/office/drawing/2014/main" xmlns="" val="2681192250"/>
                  </a:ext>
                </a:extLst>
              </a:tr>
              <a:tr h="241598">
                <a:tc>
                  <a:txBody>
                    <a:bodyPr/>
                    <a:lstStyle/>
                    <a:p>
                      <a:r>
                        <a:rPr lang="it-IT" sz="1000" dirty="0"/>
                        <a:t>    5) verso enti della stessa rete associativa</a:t>
                      </a:r>
                    </a:p>
                  </a:txBody>
                  <a:tcPr marL="46151" marR="46151" marT="23076" marB="23076"/>
                </a:tc>
                <a:tc>
                  <a:txBody>
                    <a:bodyPr/>
                    <a:lstStyle/>
                    <a:p>
                      <a:pPr algn="r"/>
                      <a:r>
                        <a:rPr lang="it-IT" sz="1000" dirty="0"/>
                        <a:t>3.078</a:t>
                      </a:r>
                    </a:p>
                  </a:txBody>
                  <a:tcPr marL="46151" marR="46151" marT="23076" marB="23076"/>
                </a:tc>
                <a:tc>
                  <a:txBody>
                    <a:bodyPr/>
                    <a:lstStyle/>
                    <a:p>
                      <a:pPr algn="r"/>
                      <a:r>
                        <a:rPr lang="it-IT" sz="1000" dirty="0"/>
                        <a:t>2.513</a:t>
                      </a:r>
                    </a:p>
                  </a:txBody>
                  <a:tcPr marL="46151" marR="46151" marT="23076" marB="23076"/>
                </a:tc>
                <a:extLst>
                  <a:ext uri="{0D108BD9-81ED-4DB2-BD59-A6C34878D82A}">
                    <a16:rowId xmlns:a16="http://schemas.microsoft.com/office/drawing/2014/main" xmlns="" val="2130569724"/>
                  </a:ext>
                </a:extLst>
              </a:tr>
              <a:tr h="241598">
                <a:tc>
                  <a:txBody>
                    <a:bodyPr/>
                    <a:lstStyle/>
                    <a:p>
                      <a:r>
                        <a:rPr lang="it-IT" sz="1000" dirty="0"/>
                        <a:t>    9) crediti tributari</a:t>
                      </a:r>
                    </a:p>
                  </a:txBody>
                  <a:tcPr marL="46151" marR="46151" marT="23076" marB="23076"/>
                </a:tc>
                <a:tc>
                  <a:txBody>
                    <a:bodyPr/>
                    <a:lstStyle/>
                    <a:p>
                      <a:pPr algn="r"/>
                      <a:r>
                        <a:rPr lang="it-IT" sz="1000" dirty="0"/>
                        <a:t>0</a:t>
                      </a:r>
                    </a:p>
                  </a:txBody>
                  <a:tcPr marL="46151" marR="46151" marT="23076" marB="23076"/>
                </a:tc>
                <a:tc>
                  <a:txBody>
                    <a:bodyPr/>
                    <a:lstStyle/>
                    <a:p>
                      <a:pPr algn="r"/>
                      <a:r>
                        <a:rPr lang="it-IT" sz="1000" dirty="0"/>
                        <a:t>270</a:t>
                      </a:r>
                    </a:p>
                  </a:txBody>
                  <a:tcPr marL="46151" marR="46151" marT="23076" marB="23076"/>
                </a:tc>
                <a:extLst>
                  <a:ext uri="{0D108BD9-81ED-4DB2-BD59-A6C34878D82A}">
                    <a16:rowId xmlns:a16="http://schemas.microsoft.com/office/drawing/2014/main" xmlns="" val="856023574"/>
                  </a:ext>
                </a:extLst>
              </a:tr>
              <a:tr h="241598">
                <a:tc>
                  <a:txBody>
                    <a:bodyPr/>
                    <a:lstStyle/>
                    <a:p>
                      <a:r>
                        <a:rPr lang="it-IT" sz="1000" dirty="0"/>
                        <a:t>   12) verso altri</a:t>
                      </a:r>
                    </a:p>
                  </a:txBody>
                  <a:tcPr marL="46151" marR="46151" marT="23076" marB="23076"/>
                </a:tc>
                <a:tc>
                  <a:txBody>
                    <a:bodyPr/>
                    <a:lstStyle/>
                    <a:p>
                      <a:pPr algn="r"/>
                      <a:r>
                        <a:rPr lang="it-IT" sz="1000" dirty="0"/>
                        <a:t>566</a:t>
                      </a:r>
                    </a:p>
                  </a:txBody>
                  <a:tcPr marL="46151" marR="46151" marT="23076" marB="23076"/>
                </a:tc>
                <a:tc>
                  <a:txBody>
                    <a:bodyPr/>
                    <a:lstStyle/>
                    <a:p>
                      <a:pPr algn="r"/>
                      <a:r>
                        <a:rPr lang="it-IT" sz="1000" dirty="0"/>
                        <a:t>655</a:t>
                      </a:r>
                    </a:p>
                  </a:txBody>
                  <a:tcPr marL="46151" marR="46151" marT="23076" marB="23076"/>
                </a:tc>
                <a:extLst>
                  <a:ext uri="{0D108BD9-81ED-4DB2-BD59-A6C34878D82A}">
                    <a16:rowId xmlns:a16="http://schemas.microsoft.com/office/drawing/2014/main" xmlns="" val="1667263120"/>
                  </a:ext>
                </a:extLst>
              </a:tr>
              <a:tr h="229511">
                <a:tc>
                  <a:txBody>
                    <a:bodyPr/>
                    <a:lstStyle/>
                    <a:p>
                      <a:r>
                        <a:rPr lang="it-IT" sz="1000" i="1" dirty="0"/>
                        <a:t>III - Attività finanziarie che non costituiscono immobilizzazioni</a:t>
                      </a:r>
                    </a:p>
                  </a:txBody>
                  <a:tcPr marL="46151" marR="46151" marT="23076" marB="23076"/>
                </a:tc>
                <a:tc>
                  <a:txBody>
                    <a:bodyPr/>
                    <a:lstStyle/>
                    <a:p>
                      <a:pPr algn="r"/>
                      <a:r>
                        <a:rPr lang="it-IT" sz="1000" i="1" dirty="0"/>
                        <a:t>60.545</a:t>
                      </a:r>
                    </a:p>
                  </a:txBody>
                  <a:tcPr marL="46151" marR="46151" marT="23076" marB="23076"/>
                </a:tc>
                <a:tc>
                  <a:txBody>
                    <a:bodyPr/>
                    <a:lstStyle/>
                    <a:p>
                      <a:pPr algn="r"/>
                      <a:r>
                        <a:rPr lang="it-IT" sz="1000" i="1" dirty="0"/>
                        <a:t>0</a:t>
                      </a:r>
                    </a:p>
                  </a:txBody>
                  <a:tcPr marL="46151" marR="46151" marT="23076" marB="23076"/>
                </a:tc>
                <a:extLst>
                  <a:ext uri="{0D108BD9-81ED-4DB2-BD59-A6C34878D82A}">
                    <a16:rowId xmlns:a16="http://schemas.microsoft.com/office/drawing/2014/main" xmlns="" val="192176304"/>
                  </a:ext>
                </a:extLst>
              </a:tr>
              <a:tr h="241598">
                <a:tc>
                  <a:txBody>
                    <a:bodyPr/>
                    <a:lstStyle/>
                    <a:p>
                      <a:r>
                        <a:rPr lang="it-IT" sz="1000" i="1" dirty="0"/>
                        <a:t>IV - Disponibilità liquide</a:t>
                      </a:r>
                    </a:p>
                  </a:txBody>
                  <a:tcPr marL="46151" marR="46151" marT="23076" marB="23076"/>
                </a:tc>
                <a:tc>
                  <a:txBody>
                    <a:bodyPr/>
                    <a:lstStyle/>
                    <a:p>
                      <a:pPr algn="r"/>
                      <a:r>
                        <a:rPr lang="it-IT" sz="1000" i="1" dirty="0"/>
                        <a:t>355.305</a:t>
                      </a:r>
                    </a:p>
                  </a:txBody>
                  <a:tcPr marL="46151" marR="46151" marT="23076" marB="23076"/>
                </a:tc>
                <a:tc>
                  <a:txBody>
                    <a:bodyPr/>
                    <a:lstStyle/>
                    <a:p>
                      <a:pPr algn="r"/>
                      <a:r>
                        <a:rPr lang="it-IT" sz="1000" i="1" dirty="0"/>
                        <a:t>348.796</a:t>
                      </a:r>
                    </a:p>
                  </a:txBody>
                  <a:tcPr marL="46151" marR="46151" marT="23076" marB="23076"/>
                </a:tc>
                <a:extLst>
                  <a:ext uri="{0D108BD9-81ED-4DB2-BD59-A6C34878D82A}">
                    <a16:rowId xmlns:a16="http://schemas.microsoft.com/office/drawing/2014/main" xmlns="" val="1577378423"/>
                  </a:ext>
                </a:extLst>
              </a:tr>
              <a:tr h="346357">
                <a:tc>
                  <a:txBody>
                    <a:bodyPr/>
                    <a:lstStyle/>
                    <a:p>
                      <a:r>
                        <a:rPr lang="it-IT" sz="1100" b="0" i="1" dirty="0"/>
                        <a:t>TOTALE ATTIVO CIRCOLANTE</a:t>
                      </a:r>
                    </a:p>
                  </a:txBody>
                  <a:tcPr marL="46151" marR="46151" marT="23076" marB="23076"/>
                </a:tc>
                <a:tc>
                  <a:txBody>
                    <a:bodyPr/>
                    <a:lstStyle/>
                    <a:p>
                      <a:pPr algn="r"/>
                      <a:r>
                        <a:rPr lang="it-IT" sz="1100" b="1" i="1" dirty="0"/>
                        <a:t>550.069</a:t>
                      </a:r>
                    </a:p>
                  </a:txBody>
                  <a:tcPr marL="46151" marR="46151" marT="23076" marB="23076"/>
                </a:tc>
                <a:tc>
                  <a:txBody>
                    <a:bodyPr/>
                    <a:lstStyle/>
                    <a:p>
                      <a:pPr algn="r"/>
                      <a:r>
                        <a:rPr lang="it-IT" sz="1100" b="1" i="1" dirty="0"/>
                        <a:t>507.563</a:t>
                      </a:r>
                    </a:p>
                  </a:txBody>
                  <a:tcPr marL="46151" marR="46151" marT="23076" marB="23076"/>
                </a:tc>
                <a:extLst>
                  <a:ext uri="{0D108BD9-81ED-4DB2-BD59-A6C34878D82A}">
                    <a16:rowId xmlns:a16="http://schemas.microsoft.com/office/drawing/2014/main" xmlns="" val="2656336929"/>
                  </a:ext>
                </a:extLst>
              </a:tr>
              <a:tr h="3038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000" b="1" u="none" dirty="0"/>
                        <a:t>D) RATEI E RISCONTI ATTIVI</a:t>
                      </a:r>
                      <a:endParaRPr lang="it-IT" sz="1000" b="1" u="sng" dirty="0"/>
                    </a:p>
                  </a:txBody>
                  <a:tcPr marL="46151" marR="46151" marT="23076" marB="23076"/>
                </a:tc>
                <a:tc>
                  <a:txBody>
                    <a:bodyPr/>
                    <a:lstStyle/>
                    <a:p>
                      <a:pPr algn="r"/>
                      <a:r>
                        <a:rPr lang="it-IT" sz="1000" dirty="0"/>
                        <a:t>21.987</a:t>
                      </a:r>
                    </a:p>
                  </a:txBody>
                  <a:tcPr marL="46151" marR="46151" marT="23076" marB="23076"/>
                </a:tc>
                <a:tc>
                  <a:txBody>
                    <a:bodyPr/>
                    <a:lstStyle/>
                    <a:p>
                      <a:pPr algn="r"/>
                      <a:r>
                        <a:rPr lang="it-IT" sz="1000" dirty="0"/>
                        <a:t>15.537</a:t>
                      </a:r>
                    </a:p>
                  </a:txBody>
                  <a:tcPr marL="46151" marR="46151" marT="23076" marB="23076"/>
                </a:tc>
                <a:extLst>
                  <a:ext uri="{0D108BD9-81ED-4DB2-BD59-A6C34878D82A}">
                    <a16:rowId xmlns:a16="http://schemas.microsoft.com/office/drawing/2014/main" xmlns="" val="950370472"/>
                  </a:ext>
                </a:extLst>
              </a:tr>
              <a:tr h="332906">
                <a:tc>
                  <a:txBody>
                    <a:bodyPr/>
                    <a:lstStyle/>
                    <a:p>
                      <a:r>
                        <a:rPr lang="it-IT" sz="1200" b="1" dirty="0"/>
                        <a:t>TOTALE ATTIVO</a:t>
                      </a:r>
                    </a:p>
                  </a:txBody>
                  <a:tcPr marL="46151" marR="46151" marT="23076" marB="23076" anchor="b"/>
                </a:tc>
                <a:tc>
                  <a:txBody>
                    <a:bodyPr/>
                    <a:lstStyle/>
                    <a:p>
                      <a:pPr algn="r"/>
                      <a:r>
                        <a:rPr lang="it-IT" sz="1200" b="1" i="0" dirty="0"/>
                        <a:t>593.492</a:t>
                      </a:r>
                    </a:p>
                  </a:txBody>
                  <a:tcPr marL="46151" marR="46151" marT="23076" marB="23076" anchor="b"/>
                </a:tc>
                <a:tc>
                  <a:txBody>
                    <a:bodyPr/>
                    <a:lstStyle/>
                    <a:p>
                      <a:pPr algn="r"/>
                      <a:r>
                        <a:rPr lang="it-IT" sz="1200" b="1" i="0" dirty="0"/>
                        <a:t>547.255</a:t>
                      </a:r>
                    </a:p>
                  </a:txBody>
                  <a:tcPr marL="46151" marR="46151" marT="23076" marB="23076" anchor="b"/>
                </a:tc>
                <a:extLst>
                  <a:ext uri="{0D108BD9-81ED-4DB2-BD59-A6C34878D82A}">
                    <a16:rowId xmlns:a16="http://schemas.microsoft.com/office/drawing/2014/main" xmlns="" val="1971973388"/>
                  </a:ext>
                </a:extLst>
              </a:tr>
            </a:tbl>
          </a:graphicData>
        </a:graphic>
      </p:graphicFrame>
    </p:spTree>
    <p:extLst>
      <p:ext uri="{BB962C8B-B14F-4D97-AF65-F5344CB8AC3E}">
        <p14:creationId xmlns:p14="http://schemas.microsoft.com/office/powerpoint/2010/main" val="2926612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04A82B57-3C62-4FEC-9F73-B9CA7FE4C814}"/>
              </a:ext>
            </a:extLst>
          </p:cNvPr>
          <p:cNvSpPr>
            <a:spLocks noGrp="1"/>
          </p:cNvSpPr>
          <p:nvPr>
            <p:ph type="title"/>
          </p:nvPr>
        </p:nvSpPr>
        <p:spPr>
          <a:xfrm>
            <a:off x="1351721" y="332657"/>
            <a:ext cx="9771270" cy="1020065"/>
          </a:xfrm>
          <a:solidFill>
            <a:schemeClr val="bg1"/>
          </a:solidFill>
        </p:spPr>
        <p:txBody>
          <a:bodyPr>
            <a:normAutofit/>
          </a:bodyPr>
          <a:lstStyle/>
          <a:p>
            <a:pPr algn="ctr"/>
            <a:r>
              <a:rPr lang="it-IT" b="1" dirty="0">
                <a:solidFill>
                  <a:srgbClr val="C00000"/>
                </a:solidFill>
                <a:effectLst>
                  <a:outerShdw blurRad="38100" dist="38100" dir="2700000" algn="tl">
                    <a:srgbClr val="000000">
                      <a:alpha val="43137"/>
                    </a:srgbClr>
                  </a:outerShdw>
                </a:effectLst>
              </a:rPr>
              <a:t>Relazione della Presidente</a:t>
            </a:r>
            <a:endParaRPr lang="it-IT" dirty="0"/>
          </a:p>
        </p:txBody>
      </p:sp>
      <p:pic>
        <p:nvPicPr>
          <p:cNvPr id="5" name="Immagine 4" descr="Immagine che contiene testo, vestiti, aria aperta, calzature&#10;&#10;Il contenuto generato dall'IA potrebbe non essere corretto.">
            <a:extLst>
              <a:ext uri="{FF2B5EF4-FFF2-40B4-BE49-F238E27FC236}">
                <a16:creationId xmlns:a16="http://schemas.microsoft.com/office/drawing/2014/main" xmlns="" id="{348E06D0-8857-5CDA-504A-D0AC525CAA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1722" y="1352722"/>
            <a:ext cx="9771269" cy="5505277"/>
          </a:xfrm>
          <a:prstGeom prst="rect">
            <a:avLst/>
          </a:prstGeom>
        </p:spPr>
      </p:pic>
    </p:spTree>
    <p:extLst>
      <p:ext uri="{BB962C8B-B14F-4D97-AF65-F5344CB8AC3E}">
        <p14:creationId xmlns:p14="http://schemas.microsoft.com/office/powerpoint/2010/main" val="8813301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B404262-FCA3-9BE2-1133-0A591E37A374}"/>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xmlns="" id="{BBBB9029-80FE-4091-D808-5469A38E5783}"/>
              </a:ext>
            </a:extLst>
          </p:cNvPr>
          <p:cNvSpPr>
            <a:spLocks noGrp="1"/>
          </p:cNvSpPr>
          <p:nvPr>
            <p:ph type="title"/>
          </p:nvPr>
        </p:nvSpPr>
        <p:spPr>
          <a:xfrm>
            <a:off x="2639617" y="252226"/>
            <a:ext cx="6683765" cy="688426"/>
          </a:xfrm>
        </p:spPr>
        <p:txBody>
          <a:bodyPr vert="horz" lIns="91440" tIns="45720" rIns="91440" bIns="45720" rtlCol="0" anchor="ctr">
            <a:normAutofit/>
          </a:bodyPr>
          <a:lstStyle/>
          <a:p>
            <a:pPr algn="ctr"/>
            <a:r>
              <a:rPr lang="it-IT" sz="3200" b="1" dirty="0">
                <a:solidFill>
                  <a:srgbClr val="0A81C1"/>
                </a:solidFill>
              </a:rPr>
              <a:t>Stato patrimoniale</a:t>
            </a:r>
          </a:p>
        </p:txBody>
      </p:sp>
      <p:graphicFrame>
        <p:nvGraphicFramePr>
          <p:cNvPr id="3" name="Tabella 7">
            <a:extLst>
              <a:ext uri="{FF2B5EF4-FFF2-40B4-BE49-F238E27FC236}">
                <a16:creationId xmlns:a16="http://schemas.microsoft.com/office/drawing/2014/main" xmlns="" id="{313AC494-E3C6-290F-24F9-65095CA31B23}"/>
              </a:ext>
            </a:extLst>
          </p:cNvPr>
          <p:cNvGraphicFramePr>
            <a:graphicFrameLocks/>
          </p:cNvGraphicFramePr>
          <p:nvPr/>
        </p:nvGraphicFramePr>
        <p:xfrm>
          <a:off x="2335690" y="945639"/>
          <a:ext cx="6683765" cy="4419223"/>
        </p:xfrm>
        <a:graphic>
          <a:graphicData uri="http://schemas.openxmlformats.org/drawingml/2006/table">
            <a:tbl>
              <a:tblPr firstRow="1" bandRow="1">
                <a:tableStyleId>{6E25E649-3F16-4E02-A733-19D2CDBF48F0}</a:tableStyleId>
              </a:tblPr>
              <a:tblGrid>
                <a:gridCol w="3885909">
                  <a:extLst>
                    <a:ext uri="{9D8B030D-6E8A-4147-A177-3AD203B41FA5}">
                      <a16:colId xmlns:a16="http://schemas.microsoft.com/office/drawing/2014/main" xmlns="" val="2077618636"/>
                    </a:ext>
                  </a:extLst>
                </a:gridCol>
                <a:gridCol w="1398928">
                  <a:extLst>
                    <a:ext uri="{9D8B030D-6E8A-4147-A177-3AD203B41FA5}">
                      <a16:colId xmlns:a16="http://schemas.microsoft.com/office/drawing/2014/main" xmlns="" val="2875429255"/>
                    </a:ext>
                  </a:extLst>
                </a:gridCol>
                <a:gridCol w="1398928">
                  <a:extLst>
                    <a:ext uri="{9D8B030D-6E8A-4147-A177-3AD203B41FA5}">
                      <a16:colId xmlns:a16="http://schemas.microsoft.com/office/drawing/2014/main" xmlns="" val="3836303604"/>
                    </a:ext>
                  </a:extLst>
                </a:gridCol>
              </a:tblGrid>
              <a:tr h="232849">
                <a:tc>
                  <a:txBody>
                    <a:bodyPr/>
                    <a:lstStyle/>
                    <a:p>
                      <a:r>
                        <a:rPr lang="it-IT" sz="1000" dirty="0"/>
                        <a:t>PASSIVO</a:t>
                      </a:r>
                    </a:p>
                  </a:txBody>
                  <a:tcPr marL="46151" marR="46151" marT="23076" marB="23076"/>
                </a:tc>
                <a:tc>
                  <a:txBody>
                    <a:bodyPr/>
                    <a:lstStyle/>
                    <a:p>
                      <a:pPr algn="ctr"/>
                      <a:r>
                        <a:rPr lang="it-IT" sz="1000" dirty="0"/>
                        <a:t>31/12/2025</a:t>
                      </a:r>
                    </a:p>
                  </a:txBody>
                  <a:tcPr marL="46151" marR="46151" marT="23076" marB="23076"/>
                </a:tc>
                <a:tc>
                  <a:txBody>
                    <a:bodyPr/>
                    <a:lstStyle/>
                    <a:p>
                      <a:pPr algn="ctr"/>
                      <a:r>
                        <a:rPr lang="it-IT" sz="1000" dirty="0"/>
                        <a:t>31/12/2024</a:t>
                      </a:r>
                    </a:p>
                  </a:txBody>
                  <a:tcPr marL="46151" marR="46151" marT="23076" marB="23076"/>
                </a:tc>
                <a:extLst>
                  <a:ext uri="{0D108BD9-81ED-4DB2-BD59-A6C34878D82A}">
                    <a16:rowId xmlns:a16="http://schemas.microsoft.com/office/drawing/2014/main" xmlns="" val="483553666"/>
                  </a:ext>
                </a:extLst>
              </a:tr>
              <a:tr h="263464">
                <a:tc>
                  <a:txBody>
                    <a:bodyPr/>
                    <a:lstStyle/>
                    <a:p>
                      <a:r>
                        <a:rPr lang="it-IT" sz="1100" b="1" u="none" dirty="0"/>
                        <a:t>A) PATRIMONIO NETTO</a:t>
                      </a:r>
                      <a:endParaRPr lang="it-IT" sz="1100" b="1" u="sng" dirty="0"/>
                    </a:p>
                  </a:txBody>
                  <a:tcPr marL="46151" marR="46151" marT="23076" marB="23076"/>
                </a:tc>
                <a:tc>
                  <a:txBody>
                    <a:bodyPr/>
                    <a:lstStyle/>
                    <a:p>
                      <a:pPr algn="r"/>
                      <a:endParaRPr lang="it-IT" sz="1000" dirty="0">
                        <a:highlight>
                          <a:srgbClr val="FFFF00"/>
                        </a:highlight>
                      </a:endParaRPr>
                    </a:p>
                  </a:txBody>
                  <a:tcPr marL="46151" marR="46151" marT="23076" marB="23076"/>
                </a:tc>
                <a:tc>
                  <a:txBody>
                    <a:bodyPr/>
                    <a:lstStyle/>
                    <a:p>
                      <a:pPr algn="r"/>
                      <a:endParaRPr lang="it-IT" sz="1000" dirty="0">
                        <a:highlight>
                          <a:srgbClr val="FFFF00"/>
                        </a:highlight>
                      </a:endParaRPr>
                    </a:p>
                  </a:txBody>
                  <a:tcPr marL="46151" marR="46151" marT="23076" marB="23076"/>
                </a:tc>
                <a:extLst>
                  <a:ext uri="{0D108BD9-81ED-4DB2-BD59-A6C34878D82A}">
                    <a16:rowId xmlns:a16="http://schemas.microsoft.com/office/drawing/2014/main" xmlns="" val="3351031992"/>
                  </a:ext>
                </a:extLst>
              </a:tr>
              <a:tr h="232849">
                <a:tc>
                  <a:txBody>
                    <a:bodyPr/>
                    <a:lstStyle/>
                    <a:p>
                      <a:r>
                        <a:rPr lang="it-IT" sz="1000" i="1" dirty="0"/>
                        <a:t>II) Patrimonio vincolato</a:t>
                      </a:r>
                    </a:p>
                  </a:txBody>
                  <a:tcPr marL="46151" marR="46151" marT="23076" marB="23076"/>
                </a:tc>
                <a:tc>
                  <a:txBody>
                    <a:bodyPr/>
                    <a:lstStyle/>
                    <a:p>
                      <a:pPr algn="r"/>
                      <a:r>
                        <a:rPr lang="it-IT" sz="1000" dirty="0"/>
                        <a:t>15.000</a:t>
                      </a:r>
                    </a:p>
                  </a:txBody>
                  <a:tcPr marL="46151" marR="46151" marT="23076" marB="23076"/>
                </a:tc>
                <a:tc>
                  <a:txBody>
                    <a:bodyPr/>
                    <a:lstStyle/>
                    <a:p>
                      <a:pPr algn="r"/>
                      <a:r>
                        <a:rPr lang="it-IT" sz="1000" dirty="0"/>
                        <a:t>15.000</a:t>
                      </a:r>
                    </a:p>
                  </a:txBody>
                  <a:tcPr marL="46151" marR="46151" marT="23076" marB="23076"/>
                </a:tc>
                <a:extLst>
                  <a:ext uri="{0D108BD9-81ED-4DB2-BD59-A6C34878D82A}">
                    <a16:rowId xmlns:a16="http://schemas.microsoft.com/office/drawing/2014/main" xmlns="" val="1352081141"/>
                  </a:ext>
                </a:extLst>
              </a:tr>
              <a:tr h="232849">
                <a:tc>
                  <a:txBody>
                    <a:bodyPr/>
                    <a:lstStyle/>
                    <a:p>
                      <a:r>
                        <a:rPr lang="it-IT" sz="1000" i="1" dirty="0"/>
                        <a:t>III) Patrimonio libero</a:t>
                      </a:r>
                    </a:p>
                  </a:txBody>
                  <a:tcPr marL="46151" marR="46151" marT="23076" marB="23076"/>
                </a:tc>
                <a:tc>
                  <a:txBody>
                    <a:bodyPr/>
                    <a:lstStyle/>
                    <a:p>
                      <a:pPr algn="r"/>
                      <a:r>
                        <a:rPr lang="it-IT" sz="1000" dirty="0"/>
                        <a:t>305.267</a:t>
                      </a:r>
                    </a:p>
                  </a:txBody>
                  <a:tcPr marL="46151" marR="46151" marT="23076" marB="23076"/>
                </a:tc>
                <a:tc>
                  <a:txBody>
                    <a:bodyPr/>
                    <a:lstStyle/>
                    <a:p>
                      <a:pPr algn="r"/>
                      <a:r>
                        <a:rPr lang="it-IT" sz="1000" dirty="0"/>
                        <a:t>299.912</a:t>
                      </a:r>
                    </a:p>
                  </a:txBody>
                  <a:tcPr marL="46151" marR="46151" marT="23076" marB="23076"/>
                </a:tc>
                <a:extLst>
                  <a:ext uri="{0D108BD9-81ED-4DB2-BD59-A6C34878D82A}">
                    <a16:rowId xmlns:a16="http://schemas.microsoft.com/office/drawing/2014/main" xmlns="" val="1186242139"/>
                  </a:ext>
                </a:extLst>
              </a:tr>
              <a:tr h="232849">
                <a:tc>
                  <a:txBody>
                    <a:bodyPr/>
                    <a:lstStyle/>
                    <a:p>
                      <a:r>
                        <a:rPr lang="it-IT" sz="1000" i="1" dirty="0"/>
                        <a:t>IV - Avanzo/disavanzo d'esercizio</a:t>
                      </a:r>
                    </a:p>
                  </a:txBody>
                  <a:tcPr marL="46151" marR="46151" marT="23076" marB="23076"/>
                </a:tc>
                <a:tc>
                  <a:txBody>
                    <a:bodyPr/>
                    <a:lstStyle/>
                    <a:p>
                      <a:pPr algn="r"/>
                      <a:r>
                        <a:rPr lang="it-IT" sz="1000" dirty="0"/>
                        <a:t>61.064</a:t>
                      </a:r>
                    </a:p>
                  </a:txBody>
                  <a:tcPr marL="46151" marR="46151" marT="23076" marB="23076"/>
                </a:tc>
                <a:tc>
                  <a:txBody>
                    <a:bodyPr/>
                    <a:lstStyle/>
                    <a:p>
                      <a:pPr algn="r"/>
                      <a:r>
                        <a:rPr lang="it-IT" sz="1000" dirty="0"/>
                        <a:t>5.358</a:t>
                      </a:r>
                    </a:p>
                  </a:txBody>
                  <a:tcPr marL="46151" marR="46151" marT="23076" marB="23076"/>
                </a:tc>
                <a:extLst>
                  <a:ext uri="{0D108BD9-81ED-4DB2-BD59-A6C34878D82A}">
                    <a16:rowId xmlns:a16="http://schemas.microsoft.com/office/drawing/2014/main" xmlns="" val="3709385988"/>
                  </a:ext>
                </a:extLst>
              </a:tr>
              <a:tr h="238179">
                <a:tc>
                  <a:txBody>
                    <a:bodyPr/>
                    <a:lstStyle/>
                    <a:p>
                      <a:r>
                        <a:rPr lang="it-IT" sz="1100" b="0" i="1" dirty="0"/>
                        <a:t>TOTALE PN</a:t>
                      </a:r>
                    </a:p>
                  </a:txBody>
                  <a:tcPr marL="46151" marR="46151" marT="23076" marB="23076"/>
                </a:tc>
                <a:tc>
                  <a:txBody>
                    <a:bodyPr/>
                    <a:lstStyle/>
                    <a:p>
                      <a:pPr algn="r"/>
                      <a:r>
                        <a:rPr lang="it-IT" sz="1100" b="1" i="1"/>
                        <a:t>381.331</a:t>
                      </a:r>
                      <a:endParaRPr lang="it-IT" sz="1100" b="1" i="1" dirty="0"/>
                    </a:p>
                  </a:txBody>
                  <a:tcPr marL="46151" marR="46151" marT="23076" marB="23076"/>
                </a:tc>
                <a:tc>
                  <a:txBody>
                    <a:bodyPr/>
                    <a:lstStyle/>
                    <a:p>
                      <a:pPr algn="r"/>
                      <a:r>
                        <a:rPr lang="it-IT" sz="1100" b="1" i="1" dirty="0"/>
                        <a:t>320.270</a:t>
                      </a:r>
                    </a:p>
                  </a:txBody>
                  <a:tcPr marL="46151" marR="46151" marT="23076" marB="23076"/>
                </a:tc>
                <a:extLst>
                  <a:ext uri="{0D108BD9-81ED-4DB2-BD59-A6C34878D82A}">
                    <a16:rowId xmlns:a16="http://schemas.microsoft.com/office/drawing/2014/main" xmlns="" val="2911587493"/>
                  </a:ext>
                </a:extLst>
              </a:tr>
              <a:tr h="320852">
                <a:tc>
                  <a:txBody>
                    <a:bodyPr/>
                    <a:lstStyle/>
                    <a:p>
                      <a:r>
                        <a:rPr lang="it-IT" sz="1100" b="1" u="none" dirty="0"/>
                        <a:t>C) FONDO TFR</a:t>
                      </a:r>
                      <a:endParaRPr lang="it-IT" sz="1100" b="1" u="sng" dirty="0"/>
                    </a:p>
                  </a:txBody>
                  <a:tcPr marL="46151" marR="46151" marT="23076" marB="23076" anchor="b"/>
                </a:tc>
                <a:tc>
                  <a:txBody>
                    <a:bodyPr/>
                    <a:lstStyle/>
                    <a:p>
                      <a:pPr algn="r"/>
                      <a:endParaRPr lang="it-IT" sz="1000" dirty="0">
                        <a:highlight>
                          <a:srgbClr val="FFFF00"/>
                        </a:highlight>
                      </a:endParaRPr>
                    </a:p>
                  </a:txBody>
                  <a:tcPr marL="46151" marR="46151" marT="23076" marB="23076"/>
                </a:tc>
                <a:tc>
                  <a:txBody>
                    <a:bodyPr/>
                    <a:lstStyle/>
                    <a:p>
                      <a:pPr algn="r"/>
                      <a:endParaRPr lang="it-IT" sz="1000" dirty="0">
                        <a:highlight>
                          <a:srgbClr val="FFFF00"/>
                        </a:highlight>
                      </a:endParaRPr>
                    </a:p>
                  </a:txBody>
                  <a:tcPr marL="46151" marR="46151" marT="23076" marB="23076"/>
                </a:tc>
                <a:extLst>
                  <a:ext uri="{0D108BD9-81ED-4DB2-BD59-A6C34878D82A}">
                    <a16:rowId xmlns:a16="http://schemas.microsoft.com/office/drawing/2014/main" xmlns="" val="2766314526"/>
                  </a:ext>
                </a:extLst>
              </a:tr>
              <a:tr h="2381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100" b="0" i="1" dirty="0"/>
                        <a:t>TOTALE TFR</a:t>
                      </a:r>
                    </a:p>
                  </a:txBody>
                  <a:tcPr marL="46151" marR="46151" marT="23076" marB="23076" anchor="b"/>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it-IT" sz="1000" b="1" i="1" dirty="0"/>
                        <a:t>57.223</a:t>
                      </a:r>
                    </a:p>
                  </a:txBody>
                  <a:tcPr marL="46151" marR="46151" marT="23076" marB="23076"/>
                </a:tc>
                <a:tc>
                  <a:txBody>
                    <a:bodyPr/>
                    <a:lstStyle/>
                    <a:p>
                      <a:pPr algn="r"/>
                      <a:r>
                        <a:rPr lang="it-IT" sz="1000" b="1" i="1" dirty="0"/>
                        <a:t>73.586</a:t>
                      </a:r>
                    </a:p>
                  </a:txBody>
                  <a:tcPr marL="46151" marR="46151" marT="23076" marB="23076"/>
                </a:tc>
                <a:extLst>
                  <a:ext uri="{0D108BD9-81ED-4DB2-BD59-A6C34878D82A}">
                    <a16:rowId xmlns:a16="http://schemas.microsoft.com/office/drawing/2014/main" xmlns="" val="911731135"/>
                  </a:ext>
                </a:extLst>
              </a:tr>
              <a:tr h="2381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100" b="1" u="none" dirty="0"/>
                        <a:t>D) DEBITI</a:t>
                      </a:r>
                      <a:endParaRPr lang="it-IT" sz="1100" b="1" u="sng" dirty="0"/>
                    </a:p>
                  </a:txBody>
                  <a:tcPr marL="46151" marR="46151" marT="23076" marB="23076" anchor="b"/>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it-IT" sz="1000" b="1" i="1" dirty="0"/>
                    </a:p>
                  </a:txBody>
                  <a:tcPr marL="46151" marR="46151" marT="23076" marB="23076"/>
                </a:tc>
                <a:tc>
                  <a:txBody>
                    <a:bodyPr/>
                    <a:lstStyle/>
                    <a:p>
                      <a:pPr algn="r"/>
                      <a:endParaRPr lang="it-IT" sz="1000" b="1" i="1" dirty="0"/>
                    </a:p>
                  </a:txBody>
                  <a:tcPr marL="46151" marR="46151" marT="23076" marB="23076"/>
                </a:tc>
                <a:extLst>
                  <a:ext uri="{0D108BD9-81ED-4DB2-BD59-A6C34878D82A}">
                    <a16:rowId xmlns:a16="http://schemas.microsoft.com/office/drawing/2014/main" xmlns="" val="399024609"/>
                  </a:ext>
                </a:extLst>
              </a:tr>
              <a:tr h="232849">
                <a:tc>
                  <a:txBody>
                    <a:bodyPr/>
                    <a:lstStyle/>
                    <a:p>
                      <a:r>
                        <a:rPr lang="it-IT" sz="1000" dirty="0"/>
                        <a:t>    3) debiti verso associati e fondatori per finanziamenti</a:t>
                      </a:r>
                    </a:p>
                  </a:txBody>
                  <a:tcPr marL="46151" marR="46151" marT="23076" marB="23076"/>
                </a:tc>
                <a:tc>
                  <a:txBody>
                    <a:bodyPr/>
                    <a:lstStyle/>
                    <a:p>
                      <a:pPr algn="r"/>
                      <a:r>
                        <a:rPr lang="it-IT" sz="1000" dirty="0"/>
                        <a:t>1.222</a:t>
                      </a:r>
                    </a:p>
                  </a:txBody>
                  <a:tcPr marL="46151" marR="46151" marT="23076" marB="23076"/>
                </a:tc>
                <a:tc>
                  <a:txBody>
                    <a:bodyPr/>
                    <a:lstStyle/>
                    <a:p>
                      <a:pPr algn="r"/>
                      <a:r>
                        <a:rPr lang="it-IT" sz="1000" dirty="0"/>
                        <a:t>0</a:t>
                      </a:r>
                    </a:p>
                  </a:txBody>
                  <a:tcPr marL="46151" marR="46151" marT="23076" marB="23076"/>
                </a:tc>
                <a:extLst>
                  <a:ext uri="{0D108BD9-81ED-4DB2-BD59-A6C34878D82A}">
                    <a16:rowId xmlns:a16="http://schemas.microsoft.com/office/drawing/2014/main" xmlns="" val="2681192250"/>
                  </a:ext>
                </a:extLst>
              </a:tr>
              <a:tr h="232849">
                <a:tc>
                  <a:txBody>
                    <a:bodyPr/>
                    <a:lstStyle/>
                    <a:p>
                      <a:r>
                        <a:rPr lang="it-IT" sz="1000" dirty="0"/>
                        <a:t>    4) verso enti della stessa rete associativa</a:t>
                      </a:r>
                    </a:p>
                  </a:txBody>
                  <a:tcPr marL="46151" marR="46151" marT="23076" marB="23076"/>
                </a:tc>
                <a:tc>
                  <a:txBody>
                    <a:bodyPr/>
                    <a:lstStyle/>
                    <a:p>
                      <a:pPr algn="r"/>
                      <a:r>
                        <a:rPr lang="it-IT" sz="1000" dirty="0"/>
                        <a:t>79.959</a:t>
                      </a:r>
                    </a:p>
                  </a:txBody>
                  <a:tcPr marL="46151" marR="46151" marT="23076" marB="23076"/>
                </a:tc>
                <a:tc>
                  <a:txBody>
                    <a:bodyPr/>
                    <a:lstStyle/>
                    <a:p>
                      <a:pPr algn="r"/>
                      <a:r>
                        <a:rPr lang="it-IT" sz="1000" dirty="0"/>
                        <a:t>87.551</a:t>
                      </a:r>
                    </a:p>
                  </a:txBody>
                  <a:tcPr marL="46151" marR="46151" marT="23076" marB="23076"/>
                </a:tc>
                <a:extLst>
                  <a:ext uri="{0D108BD9-81ED-4DB2-BD59-A6C34878D82A}">
                    <a16:rowId xmlns:a16="http://schemas.microsoft.com/office/drawing/2014/main" xmlns="" val="2130569724"/>
                  </a:ext>
                </a:extLst>
              </a:tr>
              <a:tr h="232849">
                <a:tc>
                  <a:txBody>
                    <a:bodyPr/>
                    <a:lstStyle/>
                    <a:p>
                      <a:r>
                        <a:rPr lang="it-IT" sz="1000" dirty="0"/>
                        <a:t>    7) debiti verso fornitori</a:t>
                      </a:r>
                    </a:p>
                  </a:txBody>
                  <a:tcPr marL="46151" marR="46151" marT="23076" marB="23076"/>
                </a:tc>
                <a:tc>
                  <a:txBody>
                    <a:bodyPr/>
                    <a:lstStyle/>
                    <a:p>
                      <a:pPr algn="r"/>
                      <a:r>
                        <a:rPr lang="it-IT" sz="1000" dirty="0"/>
                        <a:t>36.357</a:t>
                      </a:r>
                    </a:p>
                  </a:txBody>
                  <a:tcPr marL="46151" marR="46151" marT="23076" marB="23076"/>
                </a:tc>
                <a:tc>
                  <a:txBody>
                    <a:bodyPr/>
                    <a:lstStyle/>
                    <a:p>
                      <a:pPr algn="r"/>
                      <a:r>
                        <a:rPr lang="it-IT" sz="1000" dirty="0"/>
                        <a:t>35.580</a:t>
                      </a:r>
                    </a:p>
                  </a:txBody>
                  <a:tcPr marL="46151" marR="46151" marT="23076" marB="23076"/>
                </a:tc>
                <a:extLst>
                  <a:ext uri="{0D108BD9-81ED-4DB2-BD59-A6C34878D82A}">
                    <a16:rowId xmlns:a16="http://schemas.microsoft.com/office/drawing/2014/main" xmlns="" val="856023574"/>
                  </a:ext>
                </a:extLst>
              </a:tr>
              <a:tr h="232849">
                <a:tc>
                  <a:txBody>
                    <a:bodyPr/>
                    <a:lstStyle/>
                    <a:p>
                      <a:r>
                        <a:rPr lang="it-IT" sz="1000" dirty="0"/>
                        <a:t>    9) debiti tributari</a:t>
                      </a:r>
                    </a:p>
                  </a:txBody>
                  <a:tcPr marL="46151" marR="46151" marT="23076" marB="23076"/>
                </a:tc>
                <a:tc>
                  <a:txBody>
                    <a:bodyPr/>
                    <a:lstStyle/>
                    <a:p>
                      <a:pPr algn="r"/>
                      <a:r>
                        <a:rPr lang="it-IT" sz="1000" dirty="0"/>
                        <a:t>3.364</a:t>
                      </a:r>
                    </a:p>
                  </a:txBody>
                  <a:tcPr marL="46151" marR="46151" marT="23076" marB="23076"/>
                </a:tc>
                <a:tc>
                  <a:txBody>
                    <a:bodyPr/>
                    <a:lstStyle/>
                    <a:p>
                      <a:pPr algn="r"/>
                      <a:r>
                        <a:rPr lang="it-IT" sz="1000" dirty="0"/>
                        <a:t>3.201</a:t>
                      </a:r>
                    </a:p>
                  </a:txBody>
                  <a:tcPr marL="46151" marR="46151" marT="23076" marB="23076"/>
                </a:tc>
                <a:extLst>
                  <a:ext uri="{0D108BD9-81ED-4DB2-BD59-A6C34878D82A}">
                    <a16:rowId xmlns:a16="http://schemas.microsoft.com/office/drawing/2014/main" xmlns="" val="889804592"/>
                  </a:ext>
                </a:extLst>
              </a:tr>
              <a:tr h="232849">
                <a:tc>
                  <a:txBody>
                    <a:bodyPr/>
                    <a:lstStyle/>
                    <a:p>
                      <a:r>
                        <a:rPr lang="it-IT" sz="1000" dirty="0"/>
                        <a:t>    10) debiti verso istituti di previdenza e di sicurezza sociale</a:t>
                      </a:r>
                    </a:p>
                  </a:txBody>
                  <a:tcPr marL="46151" marR="46151" marT="23076" marB="23076"/>
                </a:tc>
                <a:tc>
                  <a:txBody>
                    <a:bodyPr/>
                    <a:lstStyle/>
                    <a:p>
                      <a:pPr algn="r"/>
                      <a:r>
                        <a:rPr lang="it-IT" sz="1000" dirty="0"/>
                        <a:t>9.079</a:t>
                      </a:r>
                    </a:p>
                  </a:txBody>
                  <a:tcPr marL="46151" marR="46151" marT="23076" marB="23076"/>
                </a:tc>
                <a:tc>
                  <a:txBody>
                    <a:bodyPr/>
                    <a:lstStyle/>
                    <a:p>
                      <a:pPr algn="r"/>
                      <a:r>
                        <a:rPr lang="it-IT" sz="1000" dirty="0"/>
                        <a:t>7.701</a:t>
                      </a:r>
                    </a:p>
                  </a:txBody>
                  <a:tcPr marL="46151" marR="46151" marT="23076" marB="23076"/>
                </a:tc>
                <a:extLst>
                  <a:ext uri="{0D108BD9-81ED-4DB2-BD59-A6C34878D82A}">
                    <a16:rowId xmlns:a16="http://schemas.microsoft.com/office/drawing/2014/main" xmlns="" val="592140717"/>
                  </a:ext>
                </a:extLst>
              </a:tr>
              <a:tr h="232849">
                <a:tc>
                  <a:txBody>
                    <a:bodyPr/>
                    <a:lstStyle/>
                    <a:p>
                      <a:r>
                        <a:rPr lang="it-IT" sz="1000" dirty="0"/>
                        <a:t>    11) debiti verso dipendenti e collaboratori</a:t>
                      </a:r>
                    </a:p>
                  </a:txBody>
                  <a:tcPr marL="46151" marR="46151" marT="23076" marB="23076"/>
                </a:tc>
                <a:tc>
                  <a:txBody>
                    <a:bodyPr/>
                    <a:lstStyle/>
                    <a:p>
                      <a:pPr algn="r"/>
                      <a:r>
                        <a:rPr lang="it-IT" sz="1000" dirty="0"/>
                        <a:t>22.827</a:t>
                      </a:r>
                    </a:p>
                  </a:txBody>
                  <a:tcPr marL="46151" marR="46151" marT="23076" marB="23076"/>
                </a:tc>
                <a:tc>
                  <a:txBody>
                    <a:bodyPr/>
                    <a:lstStyle/>
                    <a:p>
                      <a:pPr algn="r"/>
                      <a:r>
                        <a:rPr lang="it-IT" sz="1000" dirty="0"/>
                        <a:t>18.296</a:t>
                      </a:r>
                    </a:p>
                  </a:txBody>
                  <a:tcPr marL="46151" marR="46151" marT="23076" marB="23076"/>
                </a:tc>
                <a:extLst>
                  <a:ext uri="{0D108BD9-81ED-4DB2-BD59-A6C34878D82A}">
                    <a16:rowId xmlns:a16="http://schemas.microsoft.com/office/drawing/2014/main" xmlns="" val="94036398"/>
                  </a:ext>
                </a:extLst>
              </a:tr>
              <a:tr h="232849">
                <a:tc>
                  <a:txBody>
                    <a:bodyPr/>
                    <a:lstStyle/>
                    <a:p>
                      <a:r>
                        <a:rPr lang="it-IT" sz="1000" dirty="0"/>
                        <a:t>    12) altri debiti</a:t>
                      </a:r>
                    </a:p>
                  </a:txBody>
                  <a:tcPr marL="46151" marR="46151" marT="23076" marB="23076"/>
                </a:tc>
                <a:tc>
                  <a:txBody>
                    <a:bodyPr/>
                    <a:lstStyle/>
                    <a:p>
                      <a:pPr algn="r"/>
                      <a:r>
                        <a:rPr lang="it-IT" sz="1000" dirty="0"/>
                        <a:t>2.130</a:t>
                      </a:r>
                    </a:p>
                  </a:txBody>
                  <a:tcPr marL="46151" marR="46151" marT="23076" marB="23076"/>
                </a:tc>
                <a:tc>
                  <a:txBody>
                    <a:bodyPr/>
                    <a:lstStyle/>
                    <a:p>
                      <a:pPr algn="r"/>
                      <a:r>
                        <a:rPr lang="it-IT" sz="1000" dirty="0"/>
                        <a:t>1.070</a:t>
                      </a:r>
                    </a:p>
                  </a:txBody>
                  <a:tcPr marL="46151" marR="46151" marT="23076" marB="23076"/>
                </a:tc>
                <a:extLst>
                  <a:ext uri="{0D108BD9-81ED-4DB2-BD59-A6C34878D82A}">
                    <a16:rowId xmlns:a16="http://schemas.microsoft.com/office/drawing/2014/main" xmlns="" val="674536596"/>
                  </a:ext>
                </a:extLst>
              </a:tr>
              <a:tr h="238179">
                <a:tc>
                  <a:txBody>
                    <a:bodyPr/>
                    <a:lstStyle/>
                    <a:p>
                      <a:r>
                        <a:rPr lang="it-IT" sz="1000" b="0" i="1" dirty="0"/>
                        <a:t>TOTALE DEBITI</a:t>
                      </a:r>
                    </a:p>
                  </a:txBody>
                  <a:tcPr marL="46151" marR="46151" marT="23076" marB="23076"/>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100" b="1" i="1" u="none" strike="noStrike" kern="1200" cap="none" spc="0" normalizeH="0" baseline="0" noProof="0" dirty="0">
                          <a:ln>
                            <a:noFill/>
                          </a:ln>
                          <a:solidFill>
                            <a:prstClr val="black"/>
                          </a:solidFill>
                          <a:effectLst/>
                          <a:uLnTx/>
                          <a:uFillTx/>
                          <a:latin typeface="Aptos" panose="02110004020202020204"/>
                          <a:ea typeface="+mn-ea"/>
                          <a:cs typeface="+mn-cs"/>
                        </a:rPr>
                        <a:t>154.938</a:t>
                      </a:r>
                    </a:p>
                  </a:txBody>
                  <a:tcPr marL="46151" marR="46151" marT="23076" marB="23076"/>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100" b="1" i="1" u="none" strike="noStrike" kern="1200" cap="none" spc="0" normalizeH="0" baseline="0" noProof="0" dirty="0">
                          <a:ln>
                            <a:noFill/>
                          </a:ln>
                          <a:solidFill>
                            <a:prstClr val="black"/>
                          </a:solidFill>
                          <a:effectLst/>
                          <a:uLnTx/>
                          <a:uFillTx/>
                          <a:latin typeface="Aptos" panose="02110004020202020204"/>
                          <a:ea typeface="+mn-ea"/>
                          <a:cs typeface="+mn-cs"/>
                        </a:rPr>
                        <a:t>153.399</a:t>
                      </a:r>
                    </a:p>
                  </a:txBody>
                  <a:tcPr marL="46151" marR="46151" marT="23076" marB="23076"/>
                </a:tc>
                <a:extLst>
                  <a:ext uri="{0D108BD9-81ED-4DB2-BD59-A6C34878D82A}">
                    <a16:rowId xmlns:a16="http://schemas.microsoft.com/office/drawing/2014/main" xmlns="" val="1667263120"/>
                  </a:ext>
                </a:extLst>
              </a:tr>
              <a:tr h="320852">
                <a:tc>
                  <a:txBody>
                    <a:bodyPr/>
                    <a:lstStyle/>
                    <a:p>
                      <a:r>
                        <a:rPr lang="it-IT" sz="1200" b="1" dirty="0"/>
                        <a:t>TOTALE ATTIVO</a:t>
                      </a:r>
                    </a:p>
                  </a:txBody>
                  <a:tcPr marL="46151" marR="46151" marT="23076" marB="23076" anchor="b"/>
                </a:tc>
                <a:tc>
                  <a:txBody>
                    <a:bodyPr/>
                    <a:lstStyle/>
                    <a:p>
                      <a:pPr algn="r"/>
                      <a:r>
                        <a:rPr lang="it-IT" sz="1200" b="1" i="0" dirty="0"/>
                        <a:t>593.492</a:t>
                      </a:r>
                    </a:p>
                  </a:txBody>
                  <a:tcPr marL="46151" marR="46151" marT="23076" marB="23076" anchor="b"/>
                </a:tc>
                <a:tc>
                  <a:txBody>
                    <a:bodyPr/>
                    <a:lstStyle/>
                    <a:p>
                      <a:pPr algn="r"/>
                      <a:r>
                        <a:rPr lang="it-IT" sz="1200" b="1" i="0" dirty="0"/>
                        <a:t>547.255</a:t>
                      </a:r>
                    </a:p>
                  </a:txBody>
                  <a:tcPr marL="46151" marR="46151" marT="23076" marB="23076" anchor="b"/>
                </a:tc>
                <a:extLst>
                  <a:ext uri="{0D108BD9-81ED-4DB2-BD59-A6C34878D82A}">
                    <a16:rowId xmlns:a16="http://schemas.microsoft.com/office/drawing/2014/main" xmlns="" val="1971973388"/>
                  </a:ext>
                </a:extLst>
              </a:tr>
            </a:tbl>
          </a:graphicData>
        </a:graphic>
      </p:graphicFrame>
    </p:spTree>
    <p:extLst>
      <p:ext uri="{BB962C8B-B14F-4D97-AF65-F5344CB8AC3E}">
        <p14:creationId xmlns:p14="http://schemas.microsoft.com/office/powerpoint/2010/main" val="8069305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B02C97A-8027-B8C6-0C4D-AB31975BCD6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xmlns="" id="{74AB1404-D6A1-246D-B950-8E1D447B3FA6}"/>
              </a:ext>
            </a:extLst>
          </p:cNvPr>
          <p:cNvSpPr>
            <a:spLocks noGrp="1"/>
          </p:cNvSpPr>
          <p:nvPr>
            <p:ph type="title"/>
          </p:nvPr>
        </p:nvSpPr>
        <p:spPr>
          <a:xfrm>
            <a:off x="2639617" y="252226"/>
            <a:ext cx="6683765" cy="688426"/>
          </a:xfrm>
        </p:spPr>
        <p:txBody>
          <a:bodyPr vert="horz" lIns="91440" tIns="45720" rIns="91440" bIns="45720" rtlCol="0" anchor="ctr">
            <a:normAutofit/>
          </a:bodyPr>
          <a:lstStyle/>
          <a:p>
            <a:pPr algn="ctr"/>
            <a:r>
              <a:rPr lang="it-IT" sz="3200" b="1" dirty="0">
                <a:solidFill>
                  <a:srgbClr val="0A81C1"/>
                </a:solidFill>
              </a:rPr>
              <a:t>Rendiconto gestionale</a:t>
            </a:r>
          </a:p>
        </p:txBody>
      </p:sp>
      <p:graphicFrame>
        <p:nvGraphicFramePr>
          <p:cNvPr id="3" name="Tabella 7">
            <a:extLst>
              <a:ext uri="{FF2B5EF4-FFF2-40B4-BE49-F238E27FC236}">
                <a16:creationId xmlns:a16="http://schemas.microsoft.com/office/drawing/2014/main" xmlns="" id="{F1BB9695-CF78-8C95-F0CC-9D22B31B9EF7}"/>
              </a:ext>
            </a:extLst>
          </p:cNvPr>
          <p:cNvGraphicFramePr>
            <a:graphicFrameLocks/>
          </p:cNvGraphicFramePr>
          <p:nvPr/>
        </p:nvGraphicFramePr>
        <p:xfrm>
          <a:off x="2391987" y="940652"/>
          <a:ext cx="6255328" cy="4305768"/>
        </p:xfrm>
        <a:graphic>
          <a:graphicData uri="http://schemas.openxmlformats.org/drawingml/2006/table">
            <a:tbl>
              <a:tblPr firstRow="1" bandRow="1">
                <a:tableStyleId>{6E25E649-3F16-4E02-A733-19D2CDBF48F0}</a:tableStyleId>
              </a:tblPr>
              <a:tblGrid>
                <a:gridCol w="3636818">
                  <a:extLst>
                    <a:ext uri="{9D8B030D-6E8A-4147-A177-3AD203B41FA5}">
                      <a16:colId xmlns:a16="http://schemas.microsoft.com/office/drawing/2014/main" xmlns="" val="2077618636"/>
                    </a:ext>
                  </a:extLst>
                </a:gridCol>
                <a:gridCol w="1309255">
                  <a:extLst>
                    <a:ext uri="{9D8B030D-6E8A-4147-A177-3AD203B41FA5}">
                      <a16:colId xmlns:a16="http://schemas.microsoft.com/office/drawing/2014/main" xmlns="" val="2875429255"/>
                    </a:ext>
                  </a:extLst>
                </a:gridCol>
                <a:gridCol w="1309255">
                  <a:extLst>
                    <a:ext uri="{9D8B030D-6E8A-4147-A177-3AD203B41FA5}">
                      <a16:colId xmlns:a16="http://schemas.microsoft.com/office/drawing/2014/main" xmlns="" val="3836303604"/>
                    </a:ext>
                  </a:extLst>
                </a:gridCol>
              </a:tblGrid>
              <a:tr h="209008">
                <a:tc>
                  <a:txBody>
                    <a:bodyPr/>
                    <a:lstStyle/>
                    <a:p>
                      <a:r>
                        <a:rPr lang="it-IT" sz="1000" dirty="0"/>
                        <a:t>ATTIVITA' DI INTERESSE GENERALE</a:t>
                      </a:r>
                    </a:p>
                  </a:txBody>
                  <a:tcPr marL="46151" marR="46151" marT="23076" marB="23076"/>
                </a:tc>
                <a:tc>
                  <a:txBody>
                    <a:bodyPr/>
                    <a:lstStyle/>
                    <a:p>
                      <a:pPr algn="ctr"/>
                      <a:r>
                        <a:rPr lang="it-IT" sz="1000" dirty="0"/>
                        <a:t>31/12/2025</a:t>
                      </a:r>
                    </a:p>
                  </a:txBody>
                  <a:tcPr marL="46151" marR="46151" marT="23076" marB="23076"/>
                </a:tc>
                <a:tc>
                  <a:txBody>
                    <a:bodyPr/>
                    <a:lstStyle/>
                    <a:p>
                      <a:pPr algn="ctr"/>
                      <a:r>
                        <a:rPr lang="it-IT" sz="1000" dirty="0"/>
                        <a:t>31/12/2024</a:t>
                      </a:r>
                    </a:p>
                  </a:txBody>
                  <a:tcPr marL="46151" marR="46151" marT="23076" marB="23076"/>
                </a:tc>
                <a:extLst>
                  <a:ext uri="{0D108BD9-81ED-4DB2-BD59-A6C34878D82A}">
                    <a16:rowId xmlns:a16="http://schemas.microsoft.com/office/drawing/2014/main" xmlns="" val="483553666"/>
                  </a:ext>
                </a:extLst>
              </a:tr>
              <a:tr h="236488">
                <a:tc>
                  <a:txBody>
                    <a:bodyPr/>
                    <a:lstStyle/>
                    <a:p>
                      <a:r>
                        <a:rPr lang="it-IT" sz="1100" b="1" u="none" dirty="0"/>
                        <a:t>RICAVI</a:t>
                      </a:r>
                      <a:endParaRPr lang="it-IT" sz="1100" b="1" u="sng" dirty="0"/>
                    </a:p>
                  </a:txBody>
                  <a:tcPr marL="46151" marR="46151" marT="23076" marB="23076"/>
                </a:tc>
                <a:tc>
                  <a:txBody>
                    <a:bodyPr/>
                    <a:lstStyle/>
                    <a:p>
                      <a:pPr algn="r"/>
                      <a:endParaRPr lang="it-IT" sz="1000" dirty="0">
                        <a:highlight>
                          <a:srgbClr val="FFFF00"/>
                        </a:highlight>
                      </a:endParaRPr>
                    </a:p>
                  </a:txBody>
                  <a:tcPr marL="46151" marR="46151" marT="23076" marB="23076"/>
                </a:tc>
                <a:tc>
                  <a:txBody>
                    <a:bodyPr/>
                    <a:lstStyle/>
                    <a:p>
                      <a:pPr algn="r"/>
                      <a:endParaRPr lang="it-IT" sz="1000" dirty="0">
                        <a:highlight>
                          <a:srgbClr val="FFFF00"/>
                        </a:highlight>
                      </a:endParaRPr>
                    </a:p>
                  </a:txBody>
                  <a:tcPr marL="46151" marR="46151" marT="23076" marB="23076"/>
                </a:tc>
                <a:extLst>
                  <a:ext uri="{0D108BD9-81ED-4DB2-BD59-A6C34878D82A}">
                    <a16:rowId xmlns:a16="http://schemas.microsoft.com/office/drawing/2014/main" xmlns="" val="3351031992"/>
                  </a:ext>
                </a:extLst>
              </a:tr>
              <a:tr h="209008">
                <a:tc>
                  <a:txBody>
                    <a:bodyPr/>
                    <a:lstStyle/>
                    <a:p>
                      <a:r>
                        <a:rPr lang="it-IT" sz="1000" i="0" dirty="0"/>
                        <a:t>3) Ricavi per prestazioni e cessioni ad associati e fondatori</a:t>
                      </a:r>
                    </a:p>
                  </a:txBody>
                  <a:tcPr marL="46151" marR="46151" marT="23076" marB="23076"/>
                </a:tc>
                <a:tc>
                  <a:txBody>
                    <a:bodyPr/>
                    <a:lstStyle/>
                    <a:p>
                      <a:pPr algn="r"/>
                      <a:r>
                        <a:rPr lang="it-IT" sz="1000" i="0" dirty="0"/>
                        <a:t>20.022</a:t>
                      </a:r>
                    </a:p>
                  </a:txBody>
                  <a:tcPr marL="46151" marR="46151" marT="23076" marB="23076"/>
                </a:tc>
                <a:tc>
                  <a:txBody>
                    <a:bodyPr/>
                    <a:lstStyle/>
                    <a:p>
                      <a:pPr algn="r"/>
                      <a:r>
                        <a:rPr lang="it-IT" sz="1000" dirty="0"/>
                        <a:t>18.729</a:t>
                      </a:r>
                    </a:p>
                  </a:txBody>
                  <a:tcPr marL="46151" marR="46151" marT="23076" marB="23076"/>
                </a:tc>
                <a:extLst>
                  <a:ext uri="{0D108BD9-81ED-4DB2-BD59-A6C34878D82A}">
                    <a16:rowId xmlns:a16="http://schemas.microsoft.com/office/drawing/2014/main" xmlns="" val="1352081141"/>
                  </a:ext>
                </a:extLst>
              </a:tr>
              <a:tr h="209008">
                <a:tc>
                  <a:txBody>
                    <a:bodyPr/>
                    <a:lstStyle/>
                    <a:p>
                      <a:r>
                        <a:rPr lang="it-IT" sz="1000" i="0" dirty="0"/>
                        <a:t>4) Erogazioni liberali</a:t>
                      </a:r>
                    </a:p>
                  </a:txBody>
                  <a:tcPr marL="46151" marR="46151" marT="23076" marB="23076"/>
                </a:tc>
                <a:tc>
                  <a:txBody>
                    <a:bodyPr/>
                    <a:lstStyle/>
                    <a:p>
                      <a:pPr algn="r"/>
                      <a:r>
                        <a:rPr lang="it-IT" sz="1000" i="0" dirty="0"/>
                        <a:t>-</a:t>
                      </a:r>
                    </a:p>
                  </a:txBody>
                  <a:tcPr marL="46151" marR="46151" marT="23076" marB="23076"/>
                </a:tc>
                <a:tc>
                  <a:txBody>
                    <a:bodyPr/>
                    <a:lstStyle/>
                    <a:p>
                      <a:pPr algn="r"/>
                      <a:r>
                        <a:rPr lang="it-IT" sz="1000" dirty="0"/>
                        <a:t>3.130</a:t>
                      </a:r>
                    </a:p>
                  </a:txBody>
                  <a:tcPr marL="46151" marR="46151" marT="23076" marB="23076"/>
                </a:tc>
                <a:extLst>
                  <a:ext uri="{0D108BD9-81ED-4DB2-BD59-A6C34878D82A}">
                    <a16:rowId xmlns:a16="http://schemas.microsoft.com/office/drawing/2014/main" xmlns="" val="1186242139"/>
                  </a:ext>
                </a:extLst>
              </a:tr>
              <a:tr h="209008">
                <a:tc>
                  <a:txBody>
                    <a:bodyPr/>
                    <a:lstStyle/>
                    <a:p>
                      <a:r>
                        <a:rPr lang="it-IT" sz="1000" i="0" dirty="0"/>
                        <a:t>5) Proventi del 5 per mille		</a:t>
                      </a:r>
                    </a:p>
                  </a:txBody>
                  <a:tcPr marL="46151" marR="46151" marT="23076" marB="23076"/>
                </a:tc>
                <a:tc>
                  <a:txBody>
                    <a:bodyPr/>
                    <a:lstStyle/>
                    <a:p>
                      <a:pPr algn="r"/>
                      <a:r>
                        <a:rPr lang="it-IT" sz="1000" i="0" dirty="0"/>
                        <a:t>11.658</a:t>
                      </a:r>
                    </a:p>
                  </a:txBody>
                  <a:tcPr marL="46151" marR="46151" marT="23076" marB="23076"/>
                </a:tc>
                <a:tc>
                  <a:txBody>
                    <a:bodyPr/>
                    <a:lstStyle/>
                    <a:p>
                      <a:pPr algn="r"/>
                      <a:r>
                        <a:rPr lang="it-IT" sz="1000" i="0" dirty="0"/>
                        <a:t>13.016</a:t>
                      </a:r>
                      <a:endParaRPr lang="it-IT" sz="1000" dirty="0"/>
                    </a:p>
                  </a:txBody>
                  <a:tcPr marL="46151" marR="46151" marT="23076" marB="23076"/>
                </a:tc>
                <a:extLst>
                  <a:ext uri="{0D108BD9-81ED-4DB2-BD59-A6C34878D82A}">
                    <a16:rowId xmlns:a16="http://schemas.microsoft.com/office/drawing/2014/main" xmlns="" val="3709385988"/>
                  </a:ext>
                </a:extLst>
              </a:tr>
              <a:tr h="209008">
                <a:tc>
                  <a:txBody>
                    <a:bodyPr/>
                    <a:lstStyle/>
                    <a:p>
                      <a:r>
                        <a:rPr lang="it-IT" sz="1000" i="0" dirty="0"/>
                        <a:t>6) Contributi da soggetti privati</a:t>
                      </a:r>
                    </a:p>
                  </a:txBody>
                  <a:tcPr marL="46151" marR="46151" marT="23076" marB="23076"/>
                </a:tc>
                <a:tc>
                  <a:txBody>
                    <a:bodyPr/>
                    <a:lstStyle/>
                    <a:p>
                      <a:pPr algn="r"/>
                      <a:r>
                        <a:rPr lang="it-IT" sz="1000" i="0" dirty="0"/>
                        <a:t>-</a:t>
                      </a:r>
                    </a:p>
                  </a:txBody>
                  <a:tcPr marL="46151" marR="46151" marT="23076" marB="23076"/>
                </a:tc>
                <a:tc>
                  <a:txBody>
                    <a:bodyPr/>
                    <a:lstStyle/>
                    <a:p>
                      <a:pPr algn="r"/>
                      <a:r>
                        <a:rPr lang="it-IT" sz="1000" dirty="0"/>
                        <a:t>4.483</a:t>
                      </a:r>
                    </a:p>
                  </a:txBody>
                  <a:tcPr marL="46151" marR="46151" marT="23076" marB="23076"/>
                </a:tc>
                <a:extLst>
                  <a:ext uri="{0D108BD9-81ED-4DB2-BD59-A6C34878D82A}">
                    <a16:rowId xmlns:a16="http://schemas.microsoft.com/office/drawing/2014/main" xmlns="" val="2590563995"/>
                  </a:ext>
                </a:extLst>
              </a:tr>
              <a:tr h="209008">
                <a:tc>
                  <a:txBody>
                    <a:bodyPr/>
                    <a:lstStyle/>
                    <a:p>
                      <a:r>
                        <a:rPr lang="it-IT" sz="1000" i="0" dirty="0"/>
                        <a:t>7) Ricavi per prestazioni e cessioni a terzi</a:t>
                      </a:r>
                    </a:p>
                  </a:txBody>
                  <a:tcPr marL="46151" marR="46151" marT="23076" marB="23076"/>
                </a:tc>
                <a:tc>
                  <a:txBody>
                    <a:bodyPr/>
                    <a:lstStyle/>
                    <a:p>
                      <a:pPr algn="r"/>
                      <a:r>
                        <a:rPr lang="it-IT" sz="1000" i="0" dirty="0"/>
                        <a:t>-</a:t>
                      </a:r>
                    </a:p>
                  </a:txBody>
                  <a:tcPr marL="46151" marR="46151" marT="23076" marB="23076"/>
                </a:tc>
                <a:tc>
                  <a:txBody>
                    <a:bodyPr/>
                    <a:lstStyle/>
                    <a:p>
                      <a:pPr algn="r"/>
                      <a:r>
                        <a:rPr lang="it-IT" sz="1000" dirty="0"/>
                        <a:t>856</a:t>
                      </a:r>
                    </a:p>
                  </a:txBody>
                  <a:tcPr marL="46151" marR="46151" marT="23076" marB="23076"/>
                </a:tc>
                <a:extLst>
                  <a:ext uri="{0D108BD9-81ED-4DB2-BD59-A6C34878D82A}">
                    <a16:rowId xmlns:a16="http://schemas.microsoft.com/office/drawing/2014/main" xmlns="" val="836715372"/>
                  </a:ext>
                </a:extLst>
              </a:tr>
              <a:tr h="209008">
                <a:tc>
                  <a:txBody>
                    <a:bodyPr/>
                    <a:lstStyle/>
                    <a:p>
                      <a:r>
                        <a:rPr lang="it-IT" sz="1000" i="0" dirty="0"/>
                        <a:t>8) Contributi da enti pubblici		</a:t>
                      </a:r>
                    </a:p>
                  </a:txBody>
                  <a:tcPr marL="46151" marR="46151" marT="23076" marB="23076"/>
                </a:tc>
                <a:tc>
                  <a:txBody>
                    <a:bodyPr/>
                    <a:lstStyle/>
                    <a:p>
                      <a:pPr algn="r"/>
                      <a:r>
                        <a:rPr lang="it-IT" sz="1000" i="0" dirty="0"/>
                        <a:t>53.768</a:t>
                      </a:r>
                    </a:p>
                  </a:txBody>
                  <a:tcPr marL="46151" marR="46151" marT="23076" marB="23076"/>
                </a:tc>
                <a:tc>
                  <a:txBody>
                    <a:bodyPr/>
                    <a:lstStyle/>
                    <a:p>
                      <a:pPr algn="r"/>
                      <a:r>
                        <a:rPr lang="it-IT" sz="1000" dirty="0"/>
                        <a:t>-</a:t>
                      </a:r>
                    </a:p>
                  </a:txBody>
                  <a:tcPr marL="46151" marR="46151" marT="23076" marB="23076"/>
                </a:tc>
                <a:extLst>
                  <a:ext uri="{0D108BD9-81ED-4DB2-BD59-A6C34878D82A}">
                    <a16:rowId xmlns:a16="http://schemas.microsoft.com/office/drawing/2014/main" xmlns="" val="878027148"/>
                  </a:ext>
                </a:extLst>
              </a:tr>
              <a:tr h="209008">
                <a:tc>
                  <a:txBody>
                    <a:bodyPr/>
                    <a:lstStyle/>
                    <a:p>
                      <a:r>
                        <a:rPr lang="it-IT" sz="1000" i="0" dirty="0"/>
                        <a:t>9) Proventi da contratti con enti pubblici</a:t>
                      </a:r>
                    </a:p>
                  </a:txBody>
                  <a:tcPr marL="46151" marR="46151" marT="23076" marB="23076"/>
                </a:tc>
                <a:tc>
                  <a:txBody>
                    <a:bodyPr/>
                    <a:lstStyle/>
                    <a:p>
                      <a:pPr algn="r"/>
                      <a:r>
                        <a:rPr lang="it-IT" sz="1000" i="0" dirty="0"/>
                        <a:t>938.614</a:t>
                      </a:r>
                    </a:p>
                  </a:txBody>
                  <a:tcPr marL="46151" marR="46151" marT="23076" marB="23076"/>
                </a:tc>
                <a:tc>
                  <a:txBody>
                    <a:bodyPr/>
                    <a:lstStyle/>
                    <a:p>
                      <a:pPr algn="r"/>
                      <a:r>
                        <a:rPr lang="it-IT" sz="1000" dirty="0"/>
                        <a:t>944.948</a:t>
                      </a:r>
                    </a:p>
                  </a:txBody>
                  <a:tcPr marL="46151" marR="46151" marT="23076" marB="23076"/>
                </a:tc>
                <a:extLst>
                  <a:ext uri="{0D108BD9-81ED-4DB2-BD59-A6C34878D82A}">
                    <a16:rowId xmlns:a16="http://schemas.microsoft.com/office/drawing/2014/main" xmlns="" val="636984887"/>
                  </a:ext>
                </a:extLst>
              </a:tr>
              <a:tr h="209008">
                <a:tc>
                  <a:txBody>
                    <a:bodyPr/>
                    <a:lstStyle/>
                    <a:p>
                      <a:r>
                        <a:rPr lang="it-IT" sz="1000" i="0" dirty="0"/>
                        <a:t>10) Altri ricavi, rendite e proventi</a:t>
                      </a:r>
                    </a:p>
                  </a:txBody>
                  <a:tcPr marL="46151" marR="46151" marT="23076" marB="23076"/>
                </a:tc>
                <a:tc>
                  <a:txBody>
                    <a:bodyPr/>
                    <a:lstStyle/>
                    <a:p>
                      <a:pPr algn="r"/>
                      <a:r>
                        <a:rPr lang="it-IT" sz="1000" i="0" dirty="0"/>
                        <a:t>2.869</a:t>
                      </a:r>
                    </a:p>
                  </a:txBody>
                  <a:tcPr marL="46151" marR="46151" marT="23076" marB="23076"/>
                </a:tc>
                <a:tc>
                  <a:txBody>
                    <a:bodyPr/>
                    <a:lstStyle/>
                    <a:p>
                      <a:pPr algn="r"/>
                      <a:r>
                        <a:rPr lang="it-IT" sz="1000" i="0" dirty="0"/>
                        <a:t>3.376</a:t>
                      </a:r>
                      <a:endParaRPr lang="it-IT" sz="1000" dirty="0"/>
                    </a:p>
                  </a:txBody>
                  <a:tcPr marL="46151" marR="46151" marT="23076" marB="23076"/>
                </a:tc>
                <a:extLst>
                  <a:ext uri="{0D108BD9-81ED-4DB2-BD59-A6C34878D82A}">
                    <a16:rowId xmlns:a16="http://schemas.microsoft.com/office/drawing/2014/main" xmlns="" val="2031606909"/>
                  </a:ext>
                </a:extLst>
              </a:tr>
              <a:tr h="209008">
                <a:tc>
                  <a:txBody>
                    <a:bodyPr/>
                    <a:lstStyle/>
                    <a:p>
                      <a:r>
                        <a:rPr lang="it-IT" sz="1100" b="0" i="1" dirty="0"/>
                        <a:t>TOTALE RICAVI</a:t>
                      </a:r>
                    </a:p>
                  </a:txBody>
                  <a:tcPr marL="46151" marR="46151" marT="23076" marB="23076"/>
                </a:tc>
                <a:tc>
                  <a:txBody>
                    <a:bodyPr/>
                    <a:lstStyle/>
                    <a:p>
                      <a:pPr algn="r"/>
                      <a:r>
                        <a:rPr lang="it-IT" sz="1100" b="1" i="1" dirty="0"/>
                        <a:t>1.026.931</a:t>
                      </a:r>
                    </a:p>
                  </a:txBody>
                  <a:tcPr marL="46151" marR="46151" marT="23076" marB="23076"/>
                </a:tc>
                <a:tc>
                  <a:txBody>
                    <a:bodyPr/>
                    <a:lstStyle/>
                    <a:p>
                      <a:pPr algn="r"/>
                      <a:r>
                        <a:rPr lang="it-IT" sz="1100" b="1" i="1" dirty="0"/>
                        <a:t>988.538</a:t>
                      </a:r>
                    </a:p>
                  </a:txBody>
                  <a:tcPr marL="46151" marR="46151" marT="23076" marB="23076"/>
                </a:tc>
                <a:extLst>
                  <a:ext uri="{0D108BD9-81ED-4DB2-BD59-A6C34878D82A}">
                    <a16:rowId xmlns:a16="http://schemas.microsoft.com/office/drawing/2014/main" xmlns="" val="2911587493"/>
                  </a:ext>
                </a:extLst>
              </a:tr>
              <a:tr h="1751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100" b="0" i="1" dirty="0"/>
                    </a:p>
                  </a:txBody>
                  <a:tcPr marL="46151" marR="46151" marT="23076" marB="23076" anchor="b"/>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it-IT" sz="1000" b="1" i="1" dirty="0"/>
                    </a:p>
                  </a:txBody>
                  <a:tcPr marL="46151" marR="46151" marT="23076" marB="23076"/>
                </a:tc>
                <a:tc>
                  <a:txBody>
                    <a:bodyPr/>
                    <a:lstStyle/>
                    <a:p>
                      <a:pPr algn="r"/>
                      <a:endParaRPr lang="it-IT" sz="1000" b="1" i="1" dirty="0"/>
                    </a:p>
                  </a:txBody>
                  <a:tcPr marL="46151" marR="46151" marT="23076" marB="23076"/>
                </a:tc>
                <a:extLst>
                  <a:ext uri="{0D108BD9-81ED-4DB2-BD59-A6C34878D82A}">
                    <a16:rowId xmlns:a16="http://schemas.microsoft.com/office/drawing/2014/main" xmlns="" val="911731135"/>
                  </a:ext>
                </a:extLst>
              </a:tr>
              <a:tr h="175116">
                <a:tc>
                  <a:txBody>
                    <a:bodyPr/>
                    <a:lstStyle/>
                    <a:p>
                      <a:r>
                        <a:rPr lang="it-IT" sz="1100" b="1" u="none" dirty="0"/>
                        <a:t>ONERI E COSTI</a:t>
                      </a:r>
                      <a:endParaRPr lang="it-IT" sz="1100" b="1" u="sng" dirty="0"/>
                    </a:p>
                  </a:txBody>
                  <a:tcPr marL="46151" marR="46151" marT="23076" marB="23076" anchor="b"/>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it-IT" sz="1000" b="1" i="1" dirty="0"/>
                    </a:p>
                  </a:txBody>
                  <a:tcPr marL="46151" marR="46151" marT="23076" marB="23076"/>
                </a:tc>
                <a:tc>
                  <a:txBody>
                    <a:bodyPr/>
                    <a:lstStyle/>
                    <a:p>
                      <a:pPr algn="r"/>
                      <a:endParaRPr lang="it-IT" sz="1000" b="1" i="1" dirty="0"/>
                    </a:p>
                  </a:txBody>
                  <a:tcPr marL="46151" marR="46151" marT="23076" marB="23076"/>
                </a:tc>
                <a:extLst>
                  <a:ext uri="{0D108BD9-81ED-4DB2-BD59-A6C34878D82A}">
                    <a16:rowId xmlns:a16="http://schemas.microsoft.com/office/drawing/2014/main" xmlns="" val="399024609"/>
                  </a:ext>
                </a:extLst>
              </a:tr>
              <a:tr h="209008">
                <a:tc>
                  <a:txBody>
                    <a:bodyPr/>
                    <a:lstStyle/>
                    <a:p>
                      <a:r>
                        <a:rPr lang="it-IT" sz="1000" i="0" dirty="0"/>
                        <a:t>1) Costi per materie prime</a:t>
                      </a:r>
                    </a:p>
                  </a:txBody>
                  <a:tcPr marL="46151" marR="46151" marT="23076" marB="23076"/>
                </a:tc>
                <a:tc>
                  <a:txBody>
                    <a:bodyPr/>
                    <a:lstStyle/>
                    <a:p>
                      <a:pPr algn="r"/>
                      <a:r>
                        <a:rPr lang="it-IT" sz="1000" i="0" dirty="0"/>
                        <a:t>630</a:t>
                      </a:r>
                    </a:p>
                  </a:txBody>
                  <a:tcPr marL="46151" marR="46151" marT="23076" marB="23076"/>
                </a:tc>
                <a:tc>
                  <a:txBody>
                    <a:bodyPr/>
                    <a:lstStyle/>
                    <a:p>
                      <a:pPr algn="r"/>
                      <a:r>
                        <a:rPr lang="it-IT" sz="1000" dirty="0"/>
                        <a:t>590</a:t>
                      </a:r>
                    </a:p>
                  </a:txBody>
                  <a:tcPr marL="46151" marR="46151" marT="23076" marB="23076"/>
                </a:tc>
                <a:extLst>
                  <a:ext uri="{0D108BD9-81ED-4DB2-BD59-A6C34878D82A}">
                    <a16:rowId xmlns:a16="http://schemas.microsoft.com/office/drawing/2014/main" xmlns="" val="4228408671"/>
                  </a:ext>
                </a:extLst>
              </a:tr>
              <a:tr h="209008">
                <a:tc>
                  <a:txBody>
                    <a:bodyPr/>
                    <a:lstStyle/>
                    <a:p>
                      <a:r>
                        <a:rPr lang="it-IT" sz="1000" i="0" dirty="0"/>
                        <a:t>2) Costi per servizi </a:t>
                      </a:r>
                    </a:p>
                  </a:txBody>
                  <a:tcPr marL="46151" marR="46151" marT="23076" marB="23076"/>
                </a:tc>
                <a:tc>
                  <a:txBody>
                    <a:bodyPr/>
                    <a:lstStyle/>
                    <a:p>
                      <a:pPr algn="r"/>
                      <a:r>
                        <a:rPr lang="it-IT" sz="1000" i="0" dirty="0"/>
                        <a:t>309.865</a:t>
                      </a:r>
                    </a:p>
                  </a:txBody>
                  <a:tcPr marL="46151" marR="46151" marT="23076" marB="23076"/>
                </a:tc>
                <a:tc>
                  <a:txBody>
                    <a:bodyPr/>
                    <a:lstStyle/>
                    <a:p>
                      <a:pPr algn="r"/>
                      <a:r>
                        <a:rPr lang="it-IT" sz="1000" dirty="0"/>
                        <a:t>335.864</a:t>
                      </a:r>
                    </a:p>
                  </a:txBody>
                  <a:tcPr marL="46151" marR="46151" marT="23076" marB="23076"/>
                </a:tc>
                <a:extLst>
                  <a:ext uri="{0D108BD9-81ED-4DB2-BD59-A6C34878D82A}">
                    <a16:rowId xmlns:a16="http://schemas.microsoft.com/office/drawing/2014/main" xmlns="" val="2681192250"/>
                  </a:ext>
                </a:extLst>
              </a:tr>
              <a:tr h="209008">
                <a:tc>
                  <a:txBody>
                    <a:bodyPr/>
                    <a:lstStyle/>
                    <a:p>
                      <a:r>
                        <a:rPr lang="it-IT" sz="1000" i="0" dirty="0"/>
                        <a:t>3) Costi per godimento di beni di terzi </a:t>
                      </a:r>
                    </a:p>
                  </a:txBody>
                  <a:tcPr marL="46151" marR="46151" marT="23076" marB="23076"/>
                </a:tc>
                <a:tc>
                  <a:txBody>
                    <a:bodyPr/>
                    <a:lstStyle/>
                    <a:p>
                      <a:pPr algn="r"/>
                      <a:r>
                        <a:rPr lang="it-IT" sz="1000" i="0" dirty="0"/>
                        <a:t>253</a:t>
                      </a:r>
                    </a:p>
                  </a:txBody>
                  <a:tcPr marL="46151" marR="46151" marT="23076" marB="23076"/>
                </a:tc>
                <a:tc>
                  <a:txBody>
                    <a:bodyPr/>
                    <a:lstStyle/>
                    <a:p>
                      <a:pPr algn="r"/>
                      <a:r>
                        <a:rPr lang="it-IT" sz="1000" dirty="0"/>
                        <a:t>775</a:t>
                      </a:r>
                    </a:p>
                  </a:txBody>
                  <a:tcPr marL="46151" marR="46151" marT="23076" marB="23076"/>
                </a:tc>
                <a:extLst>
                  <a:ext uri="{0D108BD9-81ED-4DB2-BD59-A6C34878D82A}">
                    <a16:rowId xmlns:a16="http://schemas.microsoft.com/office/drawing/2014/main" xmlns="" val="2130569724"/>
                  </a:ext>
                </a:extLst>
              </a:tr>
              <a:tr h="209008">
                <a:tc>
                  <a:txBody>
                    <a:bodyPr/>
                    <a:lstStyle/>
                    <a:p>
                      <a:r>
                        <a:rPr lang="it-IT" sz="1000" dirty="0"/>
                        <a:t>4) Costi per il personale </a:t>
                      </a:r>
                    </a:p>
                  </a:txBody>
                  <a:tcPr marL="46151" marR="46151" marT="23076" marB="23076"/>
                </a:tc>
                <a:tc>
                  <a:txBody>
                    <a:bodyPr/>
                    <a:lstStyle/>
                    <a:p>
                      <a:pPr algn="r"/>
                      <a:r>
                        <a:rPr lang="it-IT" sz="1000" dirty="0"/>
                        <a:t>201.699</a:t>
                      </a:r>
                    </a:p>
                  </a:txBody>
                  <a:tcPr marL="46151" marR="46151" marT="23076" marB="23076"/>
                </a:tc>
                <a:tc>
                  <a:txBody>
                    <a:bodyPr/>
                    <a:lstStyle/>
                    <a:p>
                      <a:pPr algn="r"/>
                      <a:r>
                        <a:rPr lang="it-IT" sz="1000" dirty="0"/>
                        <a:t>175.892</a:t>
                      </a:r>
                    </a:p>
                  </a:txBody>
                  <a:tcPr marL="46151" marR="46151" marT="23076" marB="23076"/>
                </a:tc>
                <a:extLst>
                  <a:ext uri="{0D108BD9-81ED-4DB2-BD59-A6C34878D82A}">
                    <a16:rowId xmlns:a16="http://schemas.microsoft.com/office/drawing/2014/main" xmlns="" val="856023574"/>
                  </a:ext>
                </a:extLst>
              </a:tr>
              <a:tr h="209008">
                <a:tc>
                  <a:txBody>
                    <a:bodyPr/>
                    <a:lstStyle/>
                    <a:p>
                      <a:r>
                        <a:rPr lang="it-IT" sz="1000" dirty="0"/>
                        <a:t>7) Oneri diversi di gestione</a:t>
                      </a:r>
                    </a:p>
                  </a:txBody>
                  <a:tcPr marL="46151" marR="46151" marT="23076" marB="23076"/>
                </a:tc>
                <a:tc>
                  <a:txBody>
                    <a:bodyPr/>
                    <a:lstStyle/>
                    <a:p>
                      <a:pPr algn="r"/>
                      <a:r>
                        <a:rPr lang="it-IT" sz="1000" dirty="0"/>
                        <a:t>320.448</a:t>
                      </a:r>
                    </a:p>
                  </a:txBody>
                  <a:tcPr marL="46151" marR="46151" marT="23076" marB="23076"/>
                </a:tc>
                <a:tc>
                  <a:txBody>
                    <a:bodyPr/>
                    <a:lstStyle/>
                    <a:p>
                      <a:pPr algn="r"/>
                      <a:r>
                        <a:rPr lang="it-IT" sz="1000" dirty="0"/>
                        <a:t>349.218</a:t>
                      </a:r>
                    </a:p>
                  </a:txBody>
                  <a:tcPr marL="46151" marR="46151" marT="23076" marB="23076"/>
                </a:tc>
                <a:extLst>
                  <a:ext uri="{0D108BD9-81ED-4DB2-BD59-A6C34878D82A}">
                    <a16:rowId xmlns:a16="http://schemas.microsoft.com/office/drawing/2014/main" xmlns="" val="889804592"/>
                  </a:ext>
                </a:extLst>
              </a:tr>
              <a:tr h="209008">
                <a:tc>
                  <a:txBody>
                    <a:bodyPr/>
                    <a:lstStyle/>
                    <a:p>
                      <a:r>
                        <a:rPr lang="it-IT" sz="1000" b="0" i="1" dirty="0"/>
                        <a:t>TOTALE COSTI</a:t>
                      </a:r>
                    </a:p>
                  </a:txBody>
                  <a:tcPr marL="46151" marR="46151" marT="23076" marB="23076"/>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100" b="1" i="1" u="none" strike="noStrike" kern="1200" cap="none" spc="0" normalizeH="0" baseline="0" noProof="0" dirty="0">
                          <a:ln>
                            <a:noFill/>
                          </a:ln>
                          <a:solidFill>
                            <a:prstClr val="black"/>
                          </a:solidFill>
                          <a:effectLst/>
                          <a:uLnTx/>
                          <a:uFillTx/>
                          <a:latin typeface="+mn-lt"/>
                          <a:ea typeface="+mn-ea"/>
                          <a:cs typeface="+mn-cs"/>
                        </a:rPr>
                        <a:t>832.895</a:t>
                      </a:r>
                      <a:endParaRPr kumimoji="0" lang="it-IT" sz="1100" b="1" i="1" u="none" strike="noStrike" kern="1200" cap="none" spc="0" normalizeH="0" baseline="0" noProof="0" dirty="0">
                        <a:ln>
                          <a:noFill/>
                        </a:ln>
                        <a:solidFill>
                          <a:prstClr val="black"/>
                        </a:solidFill>
                        <a:effectLst/>
                        <a:uLnTx/>
                        <a:uFillTx/>
                        <a:latin typeface="Aptos" panose="02110004020202020204"/>
                        <a:ea typeface="+mn-ea"/>
                        <a:cs typeface="+mn-cs"/>
                      </a:endParaRPr>
                    </a:p>
                  </a:txBody>
                  <a:tcPr marL="46151" marR="46151" marT="23076" marB="23076"/>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100" b="1" i="1" u="none" strike="noStrike" kern="1200" cap="none" spc="0" normalizeH="0" baseline="0" noProof="0" dirty="0">
                          <a:ln>
                            <a:noFill/>
                          </a:ln>
                          <a:solidFill>
                            <a:prstClr val="black"/>
                          </a:solidFill>
                          <a:effectLst/>
                          <a:uLnTx/>
                          <a:uFillTx/>
                          <a:latin typeface="Aptos" panose="02110004020202020204"/>
                          <a:ea typeface="+mn-ea"/>
                          <a:cs typeface="+mn-cs"/>
                        </a:rPr>
                        <a:t>862.339</a:t>
                      </a:r>
                    </a:p>
                  </a:txBody>
                  <a:tcPr marL="46151" marR="46151" marT="23076" marB="23076"/>
                </a:tc>
                <a:extLst>
                  <a:ext uri="{0D108BD9-81ED-4DB2-BD59-A6C34878D82A}">
                    <a16:rowId xmlns:a16="http://schemas.microsoft.com/office/drawing/2014/main" xmlns="" val="1667263120"/>
                  </a:ext>
                </a:extLst>
              </a:tr>
              <a:tr h="288000">
                <a:tc>
                  <a:txBody>
                    <a:bodyPr/>
                    <a:lstStyle/>
                    <a:p>
                      <a:r>
                        <a:rPr lang="it-IT" sz="1200" b="1" dirty="0"/>
                        <a:t>AVANZO ATTIVITA’ INTERESSE GENERALE</a:t>
                      </a:r>
                    </a:p>
                  </a:txBody>
                  <a:tcPr marL="46151" marR="46151" marT="23076" marB="23076" anchor="b"/>
                </a:tc>
                <a:tc>
                  <a:txBody>
                    <a:bodyPr/>
                    <a:lstStyle/>
                    <a:p>
                      <a:pPr algn="r"/>
                      <a:r>
                        <a:rPr lang="it-IT" sz="1200" b="1" i="0" dirty="0"/>
                        <a:t>194.036</a:t>
                      </a:r>
                    </a:p>
                  </a:txBody>
                  <a:tcPr marL="46151" marR="46151" marT="23076" marB="23076" anchor="b"/>
                </a:tc>
                <a:tc>
                  <a:txBody>
                    <a:bodyPr/>
                    <a:lstStyle/>
                    <a:p>
                      <a:pPr algn="r"/>
                      <a:r>
                        <a:rPr lang="it-IT" sz="1200" b="1" i="0" dirty="0"/>
                        <a:t>126.199</a:t>
                      </a:r>
                    </a:p>
                  </a:txBody>
                  <a:tcPr marL="46151" marR="46151" marT="23076" marB="23076" anchor="b"/>
                </a:tc>
                <a:extLst>
                  <a:ext uri="{0D108BD9-81ED-4DB2-BD59-A6C34878D82A}">
                    <a16:rowId xmlns:a16="http://schemas.microsoft.com/office/drawing/2014/main" xmlns="" val="1971973388"/>
                  </a:ext>
                </a:extLst>
              </a:tr>
            </a:tbl>
          </a:graphicData>
        </a:graphic>
      </p:graphicFrame>
    </p:spTree>
    <p:extLst>
      <p:ext uri="{BB962C8B-B14F-4D97-AF65-F5344CB8AC3E}">
        <p14:creationId xmlns:p14="http://schemas.microsoft.com/office/powerpoint/2010/main" val="37408412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B780089-3C17-FE31-1ED7-D416A75D1555}"/>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xmlns="" id="{53E015DC-5FCF-49F2-157D-6A16C8D2F425}"/>
              </a:ext>
            </a:extLst>
          </p:cNvPr>
          <p:cNvSpPr>
            <a:spLocks noGrp="1"/>
          </p:cNvSpPr>
          <p:nvPr>
            <p:ph type="title"/>
          </p:nvPr>
        </p:nvSpPr>
        <p:spPr>
          <a:xfrm>
            <a:off x="2639617" y="252226"/>
            <a:ext cx="6683765" cy="688426"/>
          </a:xfrm>
        </p:spPr>
        <p:txBody>
          <a:bodyPr vert="horz" lIns="91440" tIns="45720" rIns="91440" bIns="45720" rtlCol="0" anchor="ctr">
            <a:normAutofit/>
          </a:bodyPr>
          <a:lstStyle/>
          <a:p>
            <a:pPr algn="ctr"/>
            <a:r>
              <a:rPr lang="it-IT" sz="3200" b="1" dirty="0">
                <a:solidFill>
                  <a:srgbClr val="0A81C1"/>
                </a:solidFill>
              </a:rPr>
              <a:t>Rendiconto gestionale</a:t>
            </a:r>
          </a:p>
        </p:txBody>
      </p:sp>
      <p:graphicFrame>
        <p:nvGraphicFramePr>
          <p:cNvPr id="3" name="Tabella 7">
            <a:extLst>
              <a:ext uri="{FF2B5EF4-FFF2-40B4-BE49-F238E27FC236}">
                <a16:creationId xmlns:a16="http://schemas.microsoft.com/office/drawing/2014/main" xmlns="" id="{7ECD61FF-A518-EA4E-7108-AFA45345FB2A}"/>
              </a:ext>
            </a:extLst>
          </p:cNvPr>
          <p:cNvGraphicFramePr>
            <a:graphicFrameLocks/>
          </p:cNvGraphicFramePr>
          <p:nvPr/>
        </p:nvGraphicFramePr>
        <p:xfrm>
          <a:off x="2391987" y="940652"/>
          <a:ext cx="6255328" cy="2006680"/>
        </p:xfrm>
        <a:graphic>
          <a:graphicData uri="http://schemas.openxmlformats.org/drawingml/2006/table">
            <a:tbl>
              <a:tblPr firstRow="1" bandRow="1">
                <a:tableStyleId>{6E25E649-3F16-4E02-A733-19D2CDBF48F0}</a:tableStyleId>
              </a:tblPr>
              <a:tblGrid>
                <a:gridCol w="3636818">
                  <a:extLst>
                    <a:ext uri="{9D8B030D-6E8A-4147-A177-3AD203B41FA5}">
                      <a16:colId xmlns:a16="http://schemas.microsoft.com/office/drawing/2014/main" xmlns="" val="2077618636"/>
                    </a:ext>
                  </a:extLst>
                </a:gridCol>
                <a:gridCol w="1309255">
                  <a:extLst>
                    <a:ext uri="{9D8B030D-6E8A-4147-A177-3AD203B41FA5}">
                      <a16:colId xmlns:a16="http://schemas.microsoft.com/office/drawing/2014/main" xmlns="" val="2875429255"/>
                    </a:ext>
                  </a:extLst>
                </a:gridCol>
                <a:gridCol w="1309255">
                  <a:extLst>
                    <a:ext uri="{9D8B030D-6E8A-4147-A177-3AD203B41FA5}">
                      <a16:colId xmlns:a16="http://schemas.microsoft.com/office/drawing/2014/main" xmlns="" val="3836303604"/>
                    </a:ext>
                  </a:extLst>
                </a:gridCol>
              </a:tblGrid>
              <a:tr h="209008">
                <a:tc>
                  <a:txBody>
                    <a:bodyPr/>
                    <a:lstStyle/>
                    <a:p>
                      <a:r>
                        <a:rPr lang="it-IT" sz="1000" dirty="0"/>
                        <a:t>ATTIVITA’ FINANZIARIE E PATRIMONIALI</a:t>
                      </a:r>
                    </a:p>
                  </a:txBody>
                  <a:tcPr marL="46151" marR="46151" marT="23076" marB="23076"/>
                </a:tc>
                <a:tc>
                  <a:txBody>
                    <a:bodyPr/>
                    <a:lstStyle/>
                    <a:p>
                      <a:pPr algn="ctr"/>
                      <a:r>
                        <a:rPr lang="it-IT" sz="1000" dirty="0"/>
                        <a:t>31/12/2025</a:t>
                      </a:r>
                    </a:p>
                  </a:txBody>
                  <a:tcPr marL="46151" marR="46151" marT="23076" marB="23076"/>
                </a:tc>
                <a:tc>
                  <a:txBody>
                    <a:bodyPr/>
                    <a:lstStyle/>
                    <a:p>
                      <a:pPr algn="ctr"/>
                      <a:r>
                        <a:rPr lang="it-IT" sz="1000" dirty="0"/>
                        <a:t>31/12/2024</a:t>
                      </a:r>
                    </a:p>
                  </a:txBody>
                  <a:tcPr marL="46151" marR="46151" marT="23076" marB="23076"/>
                </a:tc>
                <a:extLst>
                  <a:ext uri="{0D108BD9-81ED-4DB2-BD59-A6C34878D82A}">
                    <a16:rowId xmlns:a16="http://schemas.microsoft.com/office/drawing/2014/main" xmlns="" val="483553666"/>
                  </a:ext>
                </a:extLst>
              </a:tr>
              <a:tr h="236488">
                <a:tc>
                  <a:txBody>
                    <a:bodyPr/>
                    <a:lstStyle/>
                    <a:p>
                      <a:r>
                        <a:rPr lang="it-IT" sz="1100" b="1" u="none" dirty="0"/>
                        <a:t>RICAVI</a:t>
                      </a:r>
                      <a:endParaRPr lang="it-IT" sz="1100" b="1" u="sng" dirty="0"/>
                    </a:p>
                  </a:txBody>
                  <a:tcPr marL="46151" marR="46151" marT="23076" marB="23076"/>
                </a:tc>
                <a:tc>
                  <a:txBody>
                    <a:bodyPr/>
                    <a:lstStyle/>
                    <a:p>
                      <a:pPr algn="r"/>
                      <a:endParaRPr lang="it-IT" sz="1000" dirty="0">
                        <a:highlight>
                          <a:srgbClr val="FFFF00"/>
                        </a:highlight>
                      </a:endParaRPr>
                    </a:p>
                  </a:txBody>
                  <a:tcPr marL="46151" marR="46151" marT="23076" marB="23076"/>
                </a:tc>
                <a:tc>
                  <a:txBody>
                    <a:bodyPr/>
                    <a:lstStyle/>
                    <a:p>
                      <a:pPr algn="r"/>
                      <a:endParaRPr lang="it-IT" sz="1000" dirty="0">
                        <a:highlight>
                          <a:srgbClr val="FFFF00"/>
                        </a:highlight>
                      </a:endParaRPr>
                    </a:p>
                  </a:txBody>
                  <a:tcPr marL="46151" marR="46151" marT="23076" marB="23076"/>
                </a:tc>
                <a:extLst>
                  <a:ext uri="{0D108BD9-81ED-4DB2-BD59-A6C34878D82A}">
                    <a16:rowId xmlns:a16="http://schemas.microsoft.com/office/drawing/2014/main" xmlns="" val="3351031992"/>
                  </a:ext>
                </a:extLst>
              </a:tr>
              <a:tr h="209008">
                <a:tc>
                  <a:txBody>
                    <a:bodyPr/>
                    <a:lstStyle/>
                    <a:p>
                      <a:r>
                        <a:rPr lang="it-IT" sz="1000" i="0" dirty="0"/>
                        <a:t>1) Proventi da rapporti bancari</a:t>
                      </a:r>
                    </a:p>
                  </a:txBody>
                  <a:tcPr marL="46151" marR="46151" marT="23076" marB="23076"/>
                </a:tc>
                <a:tc>
                  <a:txBody>
                    <a:bodyPr/>
                    <a:lstStyle/>
                    <a:p>
                      <a:pPr algn="r"/>
                      <a:r>
                        <a:rPr lang="it-IT" sz="1000" i="0" dirty="0"/>
                        <a:t>2.587</a:t>
                      </a:r>
                    </a:p>
                  </a:txBody>
                  <a:tcPr marL="46151" marR="46151" marT="23076" marB="23076"/>
                </a:tc>
                <a:tc>
                  <a:txBody>
                    <a:bodyPr/>
                    <a:lstStyle/>
                    <a:p>
                      <a:pPr algn="r"/>
                      <a:r>
                        <a:rPr lang="it-IT" sz="1000" dirty="0"/>
                        <a:t>146</a:t>
                      </a:r>
                    </a:p>
                  </a:txBody>
                  <a:tcPr marL="46151" marR="46151" marT="23076" marB="23076"/>
                </a:tc>
                <a:extLst>
                  <a:ext uri="{0D108BD9-81ED-4DB2-BD59-A6C34878D82A}">
                    <a16:rowId xmlns:a16="http://schemas.microsoft.com/office/drawing/2014/main" xmlns="" val="1352081141"/>
                  </a:ext>
                </a:extLst>
              </a:tr>
              <a:tr h="209008">
                <a:tc>
                  <a:txBody>
                    <a:bodyPr/>
                    <a:lstStyle/>
                    <a:p>
                      <a:r>
                        <a:rPr lang="it-IT" sz="1100" b="0" i="1" dirty="0"/>
                        <a:t>TOTALE RICAVI</a:t>
                      </a:r>
                    </a:p>
                  </a:txBody>
                  <a:tcPr marL="46151" marR="46151" marT="23076" marB="23076"/>
                </a:tc>
                <a:tc>
                  <a:txBody>
                    <a:bodyPr/>
                    <a:lstStyle/>
                    <a:p>
                      <a:pPr algn="r"/>
                      <a:r>
                        <a:rPr lang="it-IT" sz="1100" b="1" i="1" dirty="0"/>
                        <a:t>2.587</a:t>
                      </a:r>
                    </a:p>
                  </a:txBody>
                  <a:tcPr marL="46151" marR="46151" marT="23076" marB="23076"/>
                </a:tc>
                <a:tc>
                  <a:txBody>
                    <a:bodyPr/>
                    <a:lstStyle/>
                    <a:p>
                      <a:pPr algn="r"/>
                      <a:r>
                        <a:rPr lang="it-IT" sz="1100" b="1" i="1" dirty="0"/>
                        <a:t>146</a:t>
                      </a:r>
                    </a:p>
                  </a:txBody>
                  <a:tcPr marL="46151" marR="46151" marT="23076" marB="23076"/>
                </a:tc>
                <a:extLst>
                  <a:ext uri="{0D108BD9-81ED-4DB2-BD59-A6C34878D82A}">
                    <a16:rowId xmlns:a16="http://schemas.microsoft.com/office/drawing/2014/main" xmlns="" val="2911587493"/>
                  </a:ext>
                </a:extLst>
              </a:tr>
              <a:tr h="1751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100" b="0" i="1" dirty="0"/>
                    </a:p>
                  </a:txBody>
                  <a:tcPr marL="46151" marR="46151" marT="23076" marB="23076" anchor="b"/>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it-IT" sz="1000" b="1" i="1" dirty="0"/>
                    </a:p>
                  </a:txBody>
                  <a:tcPr marL="46151" marR="46151" marT="23076" marB="23076"/>
                </a:tc>
                <a:tc>
                  <a:txBody>
                    <a:bodyPr/>
                    <a:lstStyle/>
                    <a:p>
                      <a:pPr algn="r"/>
                      <a:endParaRPr lang="it-IT" sz="1000" b="1" i="1" dirty="0"/>
                    </a:p>
                  </a:txBody>
                  <a:tcPr marL="46151" marR="46151" marT="23076" marB="23076"/>
                </a:tc>
                <a:extLst>
                  <a:ext uri="{0D108BD9-81ED-4DB2-BD59-A6C34878D82A}">
                    <a16:rowId xmlns:a16="http://schemas.microsoft.com/office/drawing/2014/main" xmlns="" val="911731135"/>
                  </a:ext>
                </a:extLst>
              </a:tr>
              <a:tr h="175116">
                <a:tc>
                  <a:txBody>
                    <a:bodyPr/>
                    <a:lstStyle/>
                    <a:p>
                      <a:r>
                        <a:rPr lang="it-IT" sz="1100" b="1" u="none" dirty="0"/>
                        <a:t>ONERI E COSTI</a:t>
                      </a:r>
                      <a:endParaRPr lang="it-IT" sz="1100" b="1" u="sng" dirty="0"/>
                    </a:p>
                  </a:txBody>
                  <a:tcPr marL="46151" marR="46151" marT="23076" marB="23076" anchor="b"/>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it-IT" sz="1000" b="1" i="1" dirty="0"/>
                    </a:p>
                  </a:txBody>
                  <a:tcPr marL="46151" marR="46151" marT="23076" marB="23076"/>
                </a:tc>
                <a:tc>
                  <a:txBody>
                    <a:bodyPr/>
                    <a:lstStyle/>
                    <a:p>
                      <a:pPr algn="r"/>
                      <a:endParaRPr lang="it-IT" sz="1000" b="1" i="1" dirty="0"/>
                    </a:p>
                  </a:txBody>
                  <a:tcPr marL="46151" marR="46151" marT="23076" marB="23076"/>
                </a:tc>
                <a:extLst>
                  <a:ext uri="{0D108BD9-81ED-4DB2-BD59-A6C34878D82A}">
                    <a16:rowId xmlns:a16="http://schemas.microsoft.com/office/drawing/2014/main" xmlns="" val="399024609"/>
                  </a:ext>
                </a:extLst>
              </a:tr>
              <a:tr h="209008">
                <a:tc>
                  <a:txBody>
                    <a:bodyPr/>
                    <a:lstStyle/>
                    <a:p>
                      <a:r>
                        <a:rPr lang="it-IT" sz="1000" i="0" dirty="0"/>
                        <a:t>1) Oneri su rapporti bancari</a:t>
                      </a:r>
                    </a:p>
                  </a:txBody>
                  <a:tcPr marL="46151" marR="46151" marT="23076" marB="23076"/>
                </a:tc>
                <a:tc>
                  <a:txBody>
                    <a:bodyPr/>
                    <a:lstStyle/>
                    <a:p>
                      <a:pPr algn="r"/>
                      <a:r>
                        <a:rPr lang="it-IT" sz="1000" i="0" dirty="0"/>
                        <a:t>884</a:t>
                      </a:r>
                    </a:p>
                  </a:txBody>
                  <a:tcPr marL="46151" marR="46151" marT="23076" marB="23076"/>
                </a:tc>
                <a:tc>
                  <a:txBody>
                    <a:bodyPr/>
                    <a:lstStyle/>
                    <a:p>
                      <a:pPr algn="r"/>
                      <a:r>
                        <a:rPr lang="it-IT" sz="1000" dirty="0"/>
                        <a:t>219</a:t>
                      </a:r>
                    </a:p>
                  </a:txBody>
                  <a:tcPr marL="46151" marR="46151" marT="23076" marB="23076"/>
                </a:tc>
                <a:extLst>
                  <a:ext uri="{0D108BD9-81ED-4DB2-BD59-A6C34878D82A}">
                    <a16:rowId xmlns:a16="http://schemas.microsoft.com/office/drawing/2014/main" xmlns="" val="4228408671"/>
                  </a:ext>
                </a:extLst>
              </a:tr>
              <a:tr h="209008">
                <a:tc>
                  <a:txBody>
                    <a:bodyPr/>
                    <a:lstStyle/>
                    <a:p>
                      <a:r>
                        <a:rPr lang="it-IT" sz="1000" b="0" i="1" dirty="0"/>
                        <a:t>TOTALE COSTI</a:t>
                      </a:r>
                    </a:p>
                  </a:txBody>
                  <a:tcPr marL="46151" marR="46151" marT="23076" marB="23076"/>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100" b="1" i="1" u="none" strike="noStrike" kern="1200" cap="none" spc="0" normalizeH="0" baseline="0" noProof="0" dirty="0">
                          <a:ln>
                            <a:noFill/>
                          </a:ln>
                          <a:solidFill>
                            <a:prstClr val="black"/>
                          </a:solidFill>
                          <a:effectLst/>
                          <a:uLnTx/>
                          <a:uFillTx/>
                          <a:latin typeface="+mn-lt"/>
                          <a:ea typeface="+mn-ea"/>
                          <a:cs typeface="+mn-cs"/>
                        </a:rPr>
                        <a:t>884</a:t>
                      </a:r>
                      <a:endParaRPr kumimoji="0" lang="it-IT" sz="1100" b="1" i="1" u="none" strike="noStrike" kern="1200" cap="none" spc="0" normalizeH="0" baseline="0" noProof="0" dirty="0">
                        <a:ln>
                          <a:noFill/>
                        </a:ln>
                        <a:solidFill>
                          <a:prstClr val="black"/>
                        </a:solidFill>
                        <a:effectLst/>
                        <a:uLnTx/>
                        <a:uFillTx/>
                        <a:latin typeface="Aptos" panose="02110004020202020204"/>
                        <a:ea typeface="+mn-ea"/>
                        <a:cs typeface="+mn-cs"/>
                      </a:endParaRPr>
                    </a:p>
                  </a:txBody>
                  <a:tcPr marL="46151" marR="46151" marT="23076" marB="23076"/>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100" b="1" i="1" u="none" strike="noStrike" kern="1200" cap="none" spc="0" normalizeH="0" baseline="0" noProof="0" dirty="0">
                          <a:ln>
                            <a:noFill/>
                          </a:ln>
                          <a:solidFill>
                            <a:prstClr val="black"/>
                          </a:solidFill>
                          <a:effectLst/>
                          <a:uLnTx/>
                          <a:uFillTx/>
                          <a:latin typeface="Aptos" panose="02110004020202020204"/>
                          <a:ea typeface="+mn-ea"/>
                          <a:cs typeface="+mn-cs"/>
                        </a:rPr>
                        <a:t>219</a:t>
                      </a:r>
                    </a:p>
                  </a:txBody>
                  <a:tcPr marL="46151" marR="46151" marT="23076" marB="23076"/>
                </a:tc>
                <a:extLst>
                  <a:ext uri="{0D108BD9-81ED-4DB2-BD59-A6C34878D82A}">
                    <a16:rowId xmlns:a16="http://schemas.microsoft.com/office/drawing/2014/main" xmlns="" val="1667263120"/>
                  </a:ext>
                </a:extLst>
              </a:tr>
              <a:tr h="288000">
                <a:tc>
                  <a:txBody>
                    <a:bodyPr/>
                    <a:lstStyle/>
                    <a:p>
                      <a:r>
                        <a:rPr lang="it-IT" sz="1200" b="1" dirty="0"/>
                        <a:t>AVANZO ATTIVITA’ FINANZIARIE</a:t>
                      </a:r>
                    </a:p>
                  </a:txBody>
                  <a:tcPr marL="46151" marR="46151" marT="23076" marB="23076" anchor="b"/>
                </a:tc>
                <a:tc>
                  <a:txBody>
                    <a:bodyPr/>
                    <a:lstStyle/>
                    <a:p>
                      <a:pPr algn="r"/>
                      <a:r>
                        <a:rPr lang="it-IT" sz="1200" b="1" i="0" dirty="0"/>
                        <a:t>1.703</a:t>
                      </a:r>
                    </a:p>
                  </a:txBody>
                  <a:tcPr marL="46151" marR="46151" marT="23076" marB="23076" anchor="b"/>
                </a:tc>
                <a:tc>
                  <a:txBody>
                    <a:bodyPr/>
                    <a:lstStyle/>
                    <a:p>
                      <a:pPr algn="r"/>
                      <a:r>
                        <a:rPr lang="it-IT" sz="1200" b="1" i="0" dirty="0"/>
                        <a:t>-73</a:t>
                      </a:r>
                    </a:p>
                  </a:txBody>
                  <a:tcPr marL="46151" marR="46151" marT="23076" marB="23076" anchor="b"/>
                </a:tc>
                <a:extLst>
                  <a:ext uri="{0D108BD9-81ED-4DB2-BD59-A6C34878D82A}">
                    <a16:rowId xmlns:a16="http://schemas.microsoft.com/office/drawing/2014/main" xmlns="" val="1971973388"/>
                  </a:ext>
                </a:extLst>
              </a:tr>
            </a:tbl>
          </a:graphicData>
        </a:graphic>
      </p:graphicFrame>
      <p:graphicFrame>
        <p:nvGraphicFramePr>
          <p:cNvPr id="5" name="Tabella 7">
            <a:extLst>
              <a:ext uri="{FF2B5EF4-FFF2-40B4-BE49-F238E27FC236}">
                <a16:creationId xmlns:a16="http://schemas.microsoft.com/office/drawing/2014/main" xmlns="" id="{4F2556D4-CA58-8DC2-D403-6CBF3C479BC6}"/>
              </a:ext>
            </a:extLst>
          </p:cNvPr>
          <p:cNvGraphicFramePr>
            <a:graphicFrameLocks/>
          </p:cNvGraphicFramePr>
          <p:nvPr/>
        </p:nvGraphicFramePr>
        <p:xfrm>
          <a:off x="2391987" y="3226652"/>
          <a:ext cx="6255328" cy="2466640"/>
        </p:xfrm>
        <a:graphic>
          <a:graphicData uri="http://schemas.openxmlformats.org/drawingml/2006/table">
            <a:tbl>
              <a:tblPr firstRow="1" bandRow="1">
                <a:tableStyleId>{6E25E649-3F16-4E02-A733-19D2CDBF48F0}</a:tableStyleId>
              </a:tblPr>
              <a:tblGrid>
                <a:gridCol w="3636818">
                  <a:extLst>
                    <a:ext uri="{9D8B030D-6E8A-4147-A177-3AD203B41FA5}">
                      <a16:colId xmlns:a16="http://schemas.microsoft.com/office/drawing/2014/main" xmlns="" val="2077618636"/>
                    </a:ext>
                  </a:extLst>
                </a:gridCol>
                <a:gridCol w="1309255">
                  <a:extLst>
                    <a:ext uri="{9D8B030D-6E8A-4147-A177-3AD203B41FA5}">
                      <a16:colId xmlns:a16="http://schemas.microsoft.com/office/drawing/2014/main" xmlns="" val="2875429255"/>
                    </a:ext>
                  </a:extLst>
                </a:gridCol>
                <a:gridCol w="1309255">
                  <a:extLst>
                    <a:ext uri="{9D8B030D-6E8A-4147-A177-3AD203B41FA5}">
                      <a16:colId xmlns:a16="http://schemas.microsoft.com/office/drawing/2014/main" xmlns="" val="3836303604"/>
                    </a:ext>
                  </a:extLst>
                </a:gridCol>
              </a:tblGrid>
              <a:tr h="209008">
                <a:tc>
                  <a:txBody>
                    <a:bodyPr/>
                    <a:lstStyle/>
                    <a:p>
                      <a:r>
                        <a:rPr lang="it-IT" sz="1000" dirty="0"/>
                        <a:t>ATTIVITA' DI SUPPORTO GENERALE</a:t>
                      </a:r>
                    </a:p>
                  </a:txBody>
                  <a:tcPr marL="46151" marR="46151" marT="23076" marB="23076"/>
                </a:tc>
                <a:tc>
                  <a:txBody>
                    <a:bodyPr/>
                    <a:lstStyle/>
                    <a:p>
                      <a:pPr algn="ctr"/>
                      <a:r>
                        <a:rPr lang="it-IT" sz="1000" dirty="0"/>
                        <a:t>31/12/2025</a:t>
                      </a:r>
                    </a:p>
                  </a:txBody>
                  <a:tcPr marL="46151" marR="46151" marT="23076" marB="23076"/>
                </a:tc>
                <a:tc>
                  <a:txBody>
                    <a:bodyPr/>
                    <a:lstStyle/>
                    <a:p>
                      <a:pPr algn="ctr"/>
                      <a:r>
                        <a:rPr lang="it-IT" sz="1000" dirty="0"/>
                        <a:t>31/12/2024</a:t>
                      </a:r>
                    </a:p>
                  </a:txBody>
                  <a:tcPr marL="46151" marR="46151" marT="23076" marB="23076"/>
                </a:tc>
                <a:extLst>
                  <a:ext uri="{0D108BD9-81ED-4DB2-BD59-A6C34878D82A}">
                    <a16:rowId xmlns:a16="http://schemas.microsoft.com/office/drawing/2014/main" xmlns="" val="483553666"/>
                  </a:ext>
                </a:extLst>
              </a:tr>
              <a:tr h="175116">
                <a:tc>
                  <a:txBody>
                    <a:bodyPr/>
                    <a:lstStyle/>
                    <a:p>
                      <a:r>
                        <a:rPr lang="it-IT" sz="1100" b="1" u="none" dirty="0"/>
                        <a:t>ONERI E COSTI</a:t>
                      </a:r>
                      <a:endParaRPr lang="it-IT" sz="1100" b="1" u="sng" dirty="0"/>
                    </a:p>
                  </a:txBody>
                  <a:tcPr marL="46151" marR="46151" marT="23076" marB="23076" anchor="b"/>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it-IT" sz="1000" b="1" i="1" dirty="0"/>
                    </a:p>
                  </a:txBody>
                  <a:tcPr marL="46151" marR="46151" marT="23076" marB="23076"/>
                </a:tc>
                <a:tc>
                  <a:txBody>
                    <a:bodyPr/>
                    <a:lstStyle/>
                    <a:p>
                      <a:pPr algn="r"/>
                      <a:endParaRPr lang="it-IT" sz="1000" b="1" i="1" dirty="0"/>
                    </a:p>
                  </a:txBody>
                  <a:tcPr marL="46151" marR="46151" marT="23076" marB="23076"/>
                </a:tc>
                <a:extLst>
                  <a:ext uri="{0D108BD9-81ED-4DB2-BD59-A6C34878D82A}">
                    <a16:rowId xmlns:a16="http://schemas.microsoft.com/office/drawing/2014/main" xmlns="" val="399024609"/>
                  </a:ext>
                </a:extLst>
              </a:tr>
              <a:tr h="209008">
                <a:tc>
                  <a:txBody>
                    <a:bodyPr/>
                    <a:lstStyle/>
                    <a:p>
                      <a:r>
                        <a:rPr lang="it-IT" sz="1000" i="0" dirty="0"/>
                        <a:t>1) Costi per materie prime</a:t>
                      </a:r>
                    </a:p>
                  </a:txBody>
                  <a:tcPr marL="46151" marR="46151" marT="23076" marB="23076"/>
                </a:tc>
                <a:tc>
                  <a:txBody>
                    <a:bodyPr/>
                    <a:lstStyle/>
                    <a:p>
                      <a:pPr algn="r"/>
                      <a:r>
                        <a:rPr lang="it-IT" sz="1000" i="0" dirty="0"/>
                        <a:t>1.416</a:t>
                      </a:r>
                    </a:p>
                  </a:txBody>
                  <a:tcPr marL="46151" marR="46151" marT="23076" marB="23076"/>
                </a:tc>
                <a:tc>
                  <a:txBody>
                    <a:bodyPr/>
                    <a:lstStyle/>
                    <a:p>
                      <a:pPr algn="r"/>
                      <a:r>
                        <a:rPr lang="it-IT" sz="1000" dirty="0"/>
                        <a:t>4.611</a:t>
                      </a:r>
                    </a:p>
                  </a:txBody>
                  <a:tcPr marL="46151" marR="46151" marT="23076" marB="23076"/>
                </a:tc>
                <a:extLst>
                  <a:ext uri="{0D108BD9-81ED-4DB2-BD59-A6C34878D82A}">
                    <a16:rowId xmlns:a16="http://schemas.microsoft.com/office/drawing/2014/main" xmlns="" val="4228408671"/>
                  </a:ext>
                </a:extLst>
              </a:tr>
              <a:tr h="209008">
                <a:tc>
                  <a:txBody>
                    <a:bodyPr/>
                    <a:lstStyle/>
                    <a:p>
                      <a:r>
                        <a:rPr lang="it-IT" sz="1000" i="0" dirty="0"/>
                        <a:t>2) Costi per servizi </a:t>
                      </a:r>
                    </a:p>
                  </a:txBody>
                  <a:tcPr marL="46151" marR="46151" marT="23076" marB="23076"/>
                </a:tc>
                <a:tc>
                  <a:txBody>
                    <a:bodyPr/>
                    <a:lstStyle/>
                    <a:p>
                      <a:pPr algn="r"/>
                      <a:r>
                        <a:rPr lang="it-IT" sz="1000" i="0" dirty="0"/>
                        <a:t>67.764</a:t>
                      </a:r>
                    </a:p>
                  </a:txBody>
                  <a:tcPr marL="46151" marR="46151" marT="23076" marB="23076"/>
                </a:tc>
                <a:tc>
                  <a:txBody>
                    <a:bodyPr/>
                    <a:lstStyle/>
                    <a:p>
                      <a:pPr algn="r"/>
                      <a:r>
                        <a:rPr lang="it-IT" sz="1000" dirty="0"/>
                        <a:t>52.531</a:t>
                      </a:r>
                    </a:p>
                  </a:txBody>
                  <a:tcPr marL="46151" marR="46151" marT="23076" marB="23076"/>
                </a:tc>
                <a:extLst>
                  <a:ext uri="{0D108BD9-81ED-4DB2-BD59-A6C34878D82A}">
                    <a16:rowId xmlns:a16="http://schemas.microsoft.com/office/drawing/2014/main" xmlns="" val="2681192250"/>
                  </a:ext>
                </a:extLst>
              </a:tr>
              <a:tr h="209008">
                <a:tc>
                  <a:txBody>
                    <a:bodyPr/>
                    <a:lstStyle/>
                    <a:p>
                      <a:r>
                        <a:rPr lang="it-IT" sz="1000" i="0" dirty="0"/>
                        <a:t>3) Costi per godimento di beni di terzi </a:t>
                      </a:r>
                    </a:p>
                  </a:txBody>
                  <a:tcPr marL="46151" marR="46151" marT="23076" marB="23076"/>
                </a:tc>
                <a:tc>
                  <a:txBody>
                    <a:bodyPr/>
                    <a:lstStyle/>
                    <a:p>
                      <a:pPr algn="r"/>
                      <a:r>
                        <a:rPr lang="it-IT" sz="1000" i="0" dirty="0"/>
                        <a:t>17.507</a:t>
                      </a:r>
                    </a:p>
                  </a:txBody>
                  <a:tcPr marL="46151" marR="46151" marT="23076" marB="23076"/>
                </a:tc>
                <a:tc>
                  <a:txBody>
                    <a:bodyPr/>
                    <a:lstStyle/>
                    <a:p>
                      <a:pPr algn="r"/>
                      <a:r>
                        <a:rPr lang="it-IT" sz="1000" dirty="0"/>
                        <a:t>19.097</a:t>
                      </a:r>
                    </a:p>
                  </a:txBody>
                  <a:tcPr marL="46151" marR="46151" marT="23076" marB="23076"/>
                </a:tc>
                <a:extLst>
                  <a:ext uri="{0D108BD9-81ED-4DB2-BD59-A6C34878D82A}">
                    <a16:rowId xmlns:a16="http://schemas.microsoft.com/office/drawing/2014/main" xmlns="" val="2130569724"/>
                  </a:ext>
                </a:extLst>
              </a:tr>
              <a:tr h="209008">
                <a:tc>
                  <a:txBody>
                    <a:bodyPr/>
                    <a:lstStyle/>
                    <a:p>
                      <a:r>
                        <a:rPr lang="it-IT" sz="1000" dirty="0"/>
                        <a:t>4) Costi per il personale </a:t>
                      </a:r>
                    </a:p>
                  </a:txBody>
                  <a:tcPr marL="46151" marR="46151" marT="23076" marB="23076"/>
                </a:tc>
                <a:tc>
                  <a:txBody>
                    <a:bodyPr/>
                    <a:lstStyle/>
                    <a:p>
                      <a:pPr algn="r"/>
                      <a:r>
                        <a:rPr lang="it-IT" sz="1000" dirty="0"/>
                        <a:t>37.693</a:t>
                      </a:r>
                    </a:p>
                  </a:txBody>
                  <a:tcPr marL="46151" marR="46151" marT="23076" marB="23076"/>
                </a:tc>
                <a:tc>
                  <a:txBody>
                    <a:bodyPr/>
                    <a:lstStyle/>
                    <a:p>
                      <a:pPr algn="r"/>
                      <a:r>
                        <a:rPr lang="it-IT" sz="1000" dirty="0"/>
                        <a:t>36.871</a:t>
                      </a:r>
                    </a:p>
                  </a:txBody>
                  <a:tcPr marL="46151" marR="46151" marT="23076" marB="23076"/>
                </a:tc>
                <a:extLst>
                  <a:ext uri="{0D108BD9-81ED-4DB2-BD59-A6C34878D82A}">
                    <a16:rowId xmlns:a16="http://schemas.microsoft.com/office/drawing/2014/main" xmlns="" val="856023574"/>
                  </a:ext>
                </a:extLst>
              </a:tr>
              <a:tr h="209008">
                <a:tc>
                  <a:txBody>
                    <a:bodyPr/>
                    <a:lstStyle/>
                    <a:p>
                      <a:r>
                        <a:rPr lang="it-IT" sz="1000" dirty="0"/>
                        <a:t>5) Ammortamenti</a:t>
                      </a:r>
                    </a:p>
                  </a:txBody>
                  <a:tcPr marL="46151" marR="46151" marT="23076" marB="23076"/>
                </a:tc>
                <a:tc>
                  <a:txBody>
                    <a:bodyPr/>
                    <a:lstStyle/>
                    <a:p>
                      <a:pPr algn="r"/>
                      <a:r>
                        <a:rPr lang="it-IT" sz="1000" dirty="0"/>
                        <a:t>5.722</a:t>
                      </a:r>
                    </a:p>
                  </a:txBody>
                  <a:tcPr marL="46151" marR="46151" marT="23076" marB="23076"/>
                </a:tc>
                <a:tc>
                  <a:txBody>
                    <a:bodyPr/>
                    <a:lstStyle/>
                    <a:p>
                      <a:pPr algn="r"/>
                      <a:r>
                        <a:rPr lang="it-IT" sz="1000" dirty="0"/>
                        <a:t>6.624</a:t>
                      </a:r>
                    </a:p>
                  </a:txBody>
                  <a:tcPr marL="46151" marR="46151" marT="23076" marB="23076"/>
                </a:tc>
                <a:extLst>
                  <a:ext uri="{0D108BD9-81ED-4DB2-BD59-A6C34878D82A}">
                    <a16:rowId xmlns:a16="http://schemas.microsoft.com/office/drawing/2014/main" xmlns="" val="448120654"/>
                  </a:ext>
                </a:extLst>
              </a:tr>
              <a:tr h="209008">
                <a:tc>
                  <a:txBody>
                    <a:bodyPr/>
                    <a:lstStyle/>
                    <a:p>
                      <a:r>
                        <a:rPr lang="it-IT" sz="1000" dirty="0"/>
                        <a:t>7) Altri Oneri</a:t>
                      </a:r>
                    </a:p>
                  </a:txBody>
                  <a:tcPr marL="46151" marR="46151" marT="23076" marB="23076"/>
                </a:tc>
                <a:tc>
                  <a:txBody>
                    <a:bodyPr/>
                    <a:lstStyle/>
                    <a:p>
                      <a:pPr algn="r"/>
                      <a:r>
                        <a:rPr lang="it-IT" sz="1000" dirty="0"/>
                        <a:t>4.573</a:t>
                      </a:r>
                    </a:p>
                  </a:txBody>
                  <a:tcPr marL="46151" marR="46151" marT="23076" marB="23076"/>
                </a:tc>
                <a:tc>
                  <a:txBody>
                    <a:bodyPr/>
                    <a:lstStyle/>
                    <a:p>
                      <a:pPr algn="r"/>
                      <a:r>
                        <a:rPr lang="it-IT" sz="1000" dirty="0"/>
                        <a:t>1.034</a:t>
                      </a:r>
                    </a:p>
                  </a:txBody>
                  <a:tcPr marL="46151" marR="46151" marT="23076" marB="23076"/>
                </a:tc>
                <a:extLst>
                  <a:ext uri="{0D108BD9-81ED-4DB2-BD59-A6C34878D82A}">
                    <a16:rowId xmlns:a16="http://schemas.microsoft.com/office/drawing/2014/main" xmlns="" val="889804592"/>
                  </a:ext>
                </a:extLst>
              </a:tr>
              <a:tr h="209008">
                <a:tc>
                  <a:txBody>
                    <a:bodyPr/>
                    <a:lstStyle/>
                    <a:p>
                      <a:r>
                        <a:rPr lang="it-IT" sz="1000" b="0" i="1" dirty="0"/>
                        <a:t>TOTALE COSTI</a:t>
                      </a:r>
                    </a:p>
                  </a:txBody>
                  <a:tcPr marL="46151" marR="46151" marT="23076" marB="23076"/>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100" b="1" i="1" u="none" strike="noStrike" kern="1200" cap="none" spc="0" normalizeH="0" baseline="0" noProof="0" dirty="0">
                          <a:ln>
                            <a:noFill/>
                          </a:ln>
                          <a:solidFill>
                            <a:prstClr val="black"/>
                          </a:solidFill>
                          <a:effectLst/>
                          <a:uLnTx/>
                          <a:uFillTx/>
                          <a:latin typeface="+mn-lt"/>
                          <a:ea typeface="+mn-ea"/>
                          <a:cs typeface="+mn-cs"/>
                        </a:rPr>
                        <a:t>134.675</a:t>
                      </a:r>
                      <a:endParaRPr kumimoji="0" lang="it-IT" sz="1100" b="1" i="1" u="none" strike="noStrike" kern="1200" cap="none" spc="0" normalizeH="0" baseline="0" noProof="0" dirty="0">
                        <a:ln>
                          <a:noFill/>
                        </a:ln>
                        <a:solidFill>
                          <a:prstClr val="black"/>
                        </a:solidFill>
                        <a:effectLst/>
                        <a:uLnTx/>
                        <a:uFillTx/>
                        <a:latin typeface="Aptos" panose="02110004020202020204"/>
                        <a:ea typeface="+mn-ea"/>
                        <a:cs typeface="+mn-cs"/>
                      </a:endParaRPr>
                    </a:p>
                  </a:txBody>
                  <a:tcPr marL="46151" marR="46151" marT="23076" marB="23076"/>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100" b="1" i="1" u="none" strike="noStrike" kern="1200" cap="none" spc="0" normalizeH="0" baseline="0" noProof="0" dirty="0">
                          <a:ln>
                            <a:noFill/>
                          </a:ln>
                          <a:solidFill>
                            <a:prstClr val="black"/>
                          </a:solidFill>
                          <a:effectLst/>
                          <a:uLnTx/>
                          <a:uFillTx/>
                          <a:latin typeface="Aptos" panose="02110004020202020204"/>
                          <a:ea typeface="+mn-ea"/>
                          <a:cs typeface="+mn-cs"/>
                        </a:rPr>
                        <a:t>120.768</a:t>
                      </a:r>
                    </a:p>
                  </a:txBody>
                  <a:tcPr marL="46151" marR="46151" marT="23076" marB="23076"/>
                </a:tc>
                <a:extLst>
                  <a:ext uri="{0D108BD9-81ED-4DB2-BD59-A6C34878D82A}">
                    <a16:rowId xmlns:a16="http://schemas.microsoft.com/office/drawing/2014/main" xmlns="" val="1667263120"/>
                  </a:ext>
                </a:extLst>
              </a:tr>
              <a:tr h="288000">
                <a:tc>
                  <a:txBody>
                    <a:bodyPr/>
                    <a:lstStyle/>
                    <a:p>
                      <a:endParaRPr lang="it-IT" sz="1200" b="1" dirty="0"/>
                    </a:p>
                  </a:txBody>
                  <a:tcPr marL="46151" marR="46151" marT="23076" marB="23076" anchor="b"/>
                </a:tc>
                <a:tc>
                  <a:txBody>
                    <a:bodyPr/>
                    <a:lstStyle/>
                    <a:p>
                      <a:pPr algn="r"/>
                      <a:endParaRPr lang="it-IT" sz="1200" b="1" i="0" dirty="0"/>
                    </a:p>
                  </a:txBody>
                  <a:tcPr marL="46151" marR="46151" marT="23076" marB="23076" anchor="b"/>
                </a:tc>
                <a:tc>
                  <a:txBody>
                    <a:bodyPr/>
                    <a:lstStyle/>
                    <a:p>
                      <a:pPr algn="r"/>
                      <a:endParaRPr lang="it-IT" sz="1200" b="1" i="0" dirty="0"/>
                    </a:p>
                  </a:txBody>
                  <a:tcPr marL="46151" marR="46151" marT="23076" marB="23076" anchor="b"/>
                </a:tc>
                <a:extLst>
                  <a:ext uri="{0D108BD9-81ED-4DB2-BD59-A6C34878D82A}">
                    <a16:rowId xmlns:a16="http://schemas.microsoft.com/office/drawing/2014/main" xmlns="" val="3015715733"/>
                  </a:ext>
                </a:extLst>
              </a:tr>
              <a:tr h="28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dirty="0"/>
                        <a:t>AVANZO D’ESERCIZIO</a:t>
                      </a:r>
                    </a:p>
                  </a:txBody>
                  <a:tcPr marL="46151" marR="46151" marT="23076" marB="23076" anchor="b"/>
                </a:tc>
                <a:tc>
                  <a:txBody>
                    <a:bodyPr/>
                    <a:lstStyle/>
                    <a:p>
                      <a:pPr algn="r"/>
                      <a:r>
                        <a:rPr lang="it-IT" sz="1200" b="1" i="0" dirty="0"/>
                        <a:t>61.064</a:t>
                      </a:r>
                    </a:p>
                  </a:txBody>
                  <a:tcPr marL="46151" marR="46151" marT="23076" marB="23076" anchor="b"/>
                </a:tc>
                <a:tc>
                  <a:txBody>
                    <a:bodyPr/>
                    <a:lstStyle/>
                    <a:p>
                      <a:pPr algn="r"/>
                      <a:r>
                        <a:rPr lang="it-IT" sz="1200" b="1" i="0" dirty="0"/>
                        <a:t>5.358</a:t>
                      </a:r>
                    </a:p>
                  </a:txBody>
                  <a:tcPr marL="46151" marR="46151" marT="23076" marB="23076" anchor="b"/>
                </a:tc>
                <a:extLst>
                  <a:ext uri="{0D108BD9-81ED-4DB2-BD59-A6C34878D82A}">
                    <a16:rowId xmlns:a16="http://schemas.microsoft.com/office/drawing/2014/main" xmlns="" val="298383913"/>
                  </a:ext>
                </a:extLst>
              </a:tr>
            </a:tbl>
          </a:graphicData>
        </a:graphic>
      </p:graphicFrame>
    </p:spTree>
    <p:extLst>
      <p:ext uri="{BB962C8B-B14F-4D97-AF65-F5344CB8AC3E}">
        <p14:creationId xmlns:p14="http://schemas.microsoft.com/office/powerpoint/2010/main" val="35163152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xmlns="" id="{ED786859-2C10-4293-BD1A-53FA2F9368D8}"/>
              </a:ext>
            </a:extLst>
          </p:cNvPr>
          <p:cNvSpPr>
            <a:spLocks noGrp="1"/>
          </p:cNvSpPr>
          <p:nvPr>
            <p:ph type="sldNum" sz="quarter" idx="12"/>
          </p:nvPr>
        </p:nvSpPr>
        <p:spPr>
          <a:xfrm>
            <a:off x="10837333" y="6470704"/>
            <a:ext cx="973667" cy="274320"/>
          </a:xfrm>
        </p:spPr>
        <p:txBody>
          <a:bodyPr>
            <a:normAutofit/>
          </a:bodyPr>
          <a:lstStyle/>
          <a:p>
            <a:pPr>
              <a:spcAft>
                <a:spcPts val="600"/>
              </a:spcAft>
            </a:pPr>
            <a:fld id="{D57F1E4F-1CFF-5643-939E-217C01CDF565}" type="slidenum">
              <a:rPr lang="en-US" smtClean="0"/>
              <a:pPr>
                <a:spcAft>
                  <a:spcPts val="600"/>
                </a:spcAft>
              </a:pPr>
              <a:t>33</a:t>
            </a:fld>
            <a:endParaRPr lang="en-US"/>
          </a:p>
        </p:txBody>
      </p:sp>
      <p:sp>
        <p:nvSpPr>
          <p:cNvPr id="10" name="CasellaDiTesto 9">
            <a:extLst>
              <a:ext uri="{FF2B5EF4-FFF2-40B4-BE49-F238E27FC236}">
                <a16:creationId xmlns:a16="http://schemas.microsoft.com/office/drawing/2014/main" xmlns="" id="{515BDAF9-E467-4665-B945-D66342BEC69D}"/>
              </a:ext>
            </a:extLst>
          </p:cNvPr>
          <p:cNvSpPr txBox="1"/>
          <p:nvPr/>
        </p:nvSpPr>
        <p:spPr>
          <a:xfrm>
            <a:off x="750426" y="1319514"/>
            <a:ext cx="8280400" cy="4885568"/>
          </a:xfrm>
          <a:prstGeom prst="rect">
            <a:avLst/>
          </a:prstGeom>
          <a:noFill/>
        </p:spPr>
        <p:txBody>
          <a:bodyPr wrap="square" rtlCol="0">
            <a:spAutoFit/>
          </a:bodyPr>
          <a:lstStyle/>
          <a:p>
            <a:pPr algn="just">
              <a:lnSpc>
                <a:spcPct val="115000"/>
              </a:lnSpc>
            </a:pPr>
            <a:r>
              <a:rPr lang="it-IT" sz="1900" b="1" dirty="0">
                <a:effectLst/>
                <a:latin typeface="+mj-lt"/>
                <a:ea typeface="Times New Roman" panose="02020603050405020304" pitchFamily="18" charset="0"/>
                <a:cs typeface="Times New Roman" panose="02020603050405020304" pitchFamily="18" charset="0"/>
              </a:rPr>
              <a:t>RICAVI</a:t>
            </a:r>
            <a:endParaRPr lang="it-IT" sz="1900" dirty="0">
              <a:effectLst/>
              <a:latin typeface="+mj-lt"/>
              <a:ea typeface="Times New Roman" panose="02020603050405020304" pitchFamily="18" charset="0"/>
              <a:cs typeface="Times New Roman" panose="02020603050405020304" pitchFamily="18" charset="0"/>
            </a:endParaRPr>
          </a:p>
          <a:p>
            <a:pPr marL="285750" lvl="0" indent="-285750" algn="just">
              <a:lnSpc>
                <a:spcPct val="115000"/>
              </a:lnSpc>
              <a:buFont typeface="Arial" panose="020B0604020202020204" pitchFamily="34" charset="0"/>
              <a:buChar char="•"/>
            </a:pPr>
            <a:endParaRPr lang="it-IT" sz="1900" dirty="0">
              <a:effectLst/>
              <a:latin typeface="+mj-lt"/>
              <a:ea typeface="Times New Roman" panose="02020603050405020304" pitchFamily="18" charset="0"/>
              <a:cs typeface="Times New Roman" panose="02020603050405020304" pitchFamily="18" charset="0"/>
            </a:endParaRPr>
          </a:p>
          <a:p>
            <a:pPr marL="285750" lvl="0" indent="-285750" algn="just">
              <a:lnSpc>
                <a:spcPct val="115000"/>
              </a:lnSpc>
              <a:buFont typeface="Arial" panose="020B0604020202020204" pitchFamily="34" charset="0"/>
              <a:buChar char="•"/>
            </a:pPr>
            <a:r>
              <a:rPr lang="it-IT" dirty="0">
                <a:effectLst/>
                <a:latin typeface="+mj-lt"/>
                <a:ea typeface="Times New Roman" panose="02020603050405020304" pitchFamily="18" charset="0"/>
                <a:cs typeface="Times New Roman" panose="02020603050405020304" pitchFamily="18" charset="0"/>
              </a:rPr>
              <a:t>3) Ricavi per prestazioni e cessioni ad associati e fondatori € 20.002 </a:t>
            </a:r>
          </a:p>
          <a:p>
            <a:pPr marL="742950" lvl="1" indent="-285750" algn="just">
              <a:lnSpc>
                <a:spcPct val="115000"/>
              </a:lnSpc>
              <a:buFont typeface="Arial" panose="020B0604020202020204" pitchFamily="34" charset="0"/>
              <a:buChar char="•"/>
            </a:pPr>
            <a:r>
              <a:rPr lang="it-IT" dirty="0">
                <a:ea typeface="Times New Roman" panose="02020603050405020304" pitchFamily="18" charset="0"/>
                <a:cs typeface="Times New Roman" panose="02020603050405020304" pitchFamily="18" charset="0"/>
              </a:rPr>
              <a:t>Ripartizione RPD € 8.500</a:t>
            </a:r>
          </a:p>
          <a:p>
            <a:pPr marL="742950" lvl="1" indent="-285750" algn="just">
              <a:lnSpc>
                <a:spcPct val="115000"/>
              </a:lnSpc>
              <a:buFont typeface="Arial" panose="020B0604020202020204" pitchFamily="34" charset="0"/>
              <a:buChar char="•"/>
            </a:pPr>
            <a:r>
              <a:rPr lang="it-IT" dirty="0">
                <a:effectLst/>
                <a:latin typeface="+mj-lt"/>
                <a:ea typeface="Times New Roman" panose="02020603050405020304" pitchFamily="18" charset="0"/>
                <a:cs typeface="Times New Roman" panose="02020603050405020304" pitchFamily="18" charset="0"/>
              </a:rPr>
              <a:t>Convenzione AVIS Brescia € 3.570</a:t>
            </a:r>
          </a:p>
          <a:p>
            <a:pPr marL="742950" lvl="1" indent="-285750" algn="just">
              <a:lnSpc>
                <a:spcPct val="115000"/>
              </a:lnSpc>
              <a:buFont typeface="Arial" panose="020B0604020202020204" pitchFamily="34" charset="0"/>
              <a:buChar char="•"/>
            </a:pPr>
            <a:r>
              <a:rPr lang="it-IT" dirty="0">
                <a:effectLst/>
                <a:latin typeface="+mj-lt"/>
                <a:ea typeface="Times New Roman" panose="02020603050405020304" pitchFamily="18" charset="0"/>
                <a:cs typeface="Times New Roman" panose="02020603050405020304" pitchFamily="18" charset="0"/>
              </a:rPr>
              <a:t>Rimborsi segreteria Rovereto € 5.000</a:t>
            </a:r>
          </a:p>
          <a:p>
            <a:pPr marL="742950" lvl="1" indent="-285750" algn="just">
              <a:lnSpc>
                <a:spcPct val="115000"/>
              </a:lnSpc>
              <a:buFont typeface="Arial" panose="020B0604020202020204" pitchFamily="34" charset="0"/>
              <a:buChar char="•"/>
            </a:pPr>
            <a:r>
              <a:rPr lang="it-IT" dirty="0">
                <a:effectLst/>
                <a:latin typeface="+mj-lt"/>
                <a:ea typeface="Times New Roman" panose="02020603050405020304" pitchFamily="18" charset="0"/>
                <a:cs typeface="Times New Roman" panose="02020603050405020304" pitchFamily="18" charset="0"/>
              </a:rPr>
              <a:t>Rimborsi affitto Trento € 2.951</a:t>
            </a:r>
          </a:p>
          <a:p>
            <a:pPr marL="742950" lvl="1" indent="-285750" algn="just">
              <a:lnSpc>
                <a:spcPct val="115000"/>
              </a:lnSpc>
              <a:buFont typeface="Arial" panose="020B0604020202020204" pitchFamily="34" charset="0"/>
              <a:buChar char="•"/>
            </a:pPr>
            <a:endParaRPr lang="it-IT" dirty="0">
              <a:effectLst/>
              <a:latin typeface="+mj-lt"/>
              <a:ea typeface="Times New Roman" panose="02020603050405020304" pitchFamily="18" charset="0"/>
              <a:cs typeface="Times New Roman" panose="02020603050405020304" pitchFamily="18" charset="0"/>
            </a:endParaRPr>
          </a:p>
          <a:p>
            <a:pPr marL="285750" indent="-285750" algn="just">
              <a:lnSpc>
                <a:spcPct val="115000"/>
              </a:lnSpc>
              <a:buFont typeface="Arial" panose="020B0604020202020204" pitchFamily="34" charset="0"/>
              <a:buChar char="•"/>
            </a:pPr>
            <a:r>
              <a:rPr lang="it-IT" dirty="0">
                <a:effectLst/>
                <a:latin typeface="+mj-lt"/>
                <a:ea typeface="Times New Roman" panose="02020603050405020304" pitchFamily="18" charset="0"/>
                <a:cs typeface="Times New Roman" panose="02020603050405020304" pitchFamily="18" charset="0"/>
              </a:rPr>
              <a:t>5) Proventi del 5 per mille € 11.658</a:t>
            </a:r>
          </a:p>
          <a:p>
            <a:pPr marL="742950" lvl="1" indent="-285750" algn="just">
              <a:lnSpc>
                <a:spcPct val="115000"/>
              </a:lnSpc>
              <a:buFont typeface="Arial" panose="020B0604020202020204" pitchFamily="34" charset="0"/>
              <a:buChar char="•"/>
            </a:pPr>
            <a:r>
              <a:rPr lang="it-IT" dirty="0">
                <a:latin typeface="+mj-lt"/>
                <a:ea typeface="Times New Roman" panose="02020603050405020304" pitchFamily="18" charset="0"/>
                <a:cs typeface="Times New Roman" panose="02020603050405020304" pitchFamily="18" charset="0"/>
              </a:rPr>
              <a:t>Da dichiarazioni dei redditi (730 o Mod. Unico) </a:t>
            </a:r>
            <a:r>
              <a:rPr lang="it-IT" dirty="0">
                <a:latin typeface="+mj-lt"/>
                <a:ea typeface="Times New Roman" panose="02020603050405020304" pitchFamily="18" charset="0"/>
                <a:cs typeface="Times New Roman" panose="02020603050405020304" pitchFamily="18" charset="0"/>
                <a:sym typeface="Wingdings" panose="05000000000000000000" pitchFamily="2" charset="2"/>
              </a:rPr>
              <a:t> C.F.: 96020490221</a:t>
            </a:r>
            <a:endParaRPr lang="it-IT" dirty="0">
              <a:effectLst/>
              <a:latin typeface="+mj-lt"/>
              <a:ea typeface="Times New Roman" panose="02020603050405020304" pitchFamily="18" charset="0"/>
              <a:cs typeface="Times New Roman" panose="02020603050405020304" pitchFamily="18" charset="0"/>
            </a:endParaRPr>
          </a:p>
          <a:p>
            <a:pPr marL="285750" lvl="0" indent="-285750" algn="just">
              <a:lnSpc>
                <a:spcPct val="115000"/>
              </a:lnSpc>
              <a:buFont typeface="Arial" panose="020B0604020202020204" pitchFamily="34" charset="0"/>
              <a:buChar char="•"/>
            </a:pPr>
            <a:endParaRPr lang="it-IT" dirty="0">
              <a:effectLst/>
              <a:latin typeface="+mj-lt"/>
              <a:ea typeface="Times New Roman" panose="02020603050405020304" pitchFamily="18" charset="0"/>
              <a:cs typeface="Times New Roman" panose="02020603050405020304" pitchFamily="18" charset="0"/>
            </a:endParaRPr>
          </a:p>
          <a:p>
            <a:pPr marL="285750" lvl="0" indent="-285750" algn="just">
              <a:lnSpc>
                <a:spcPct val="115000"/>
              </a:lnSpc>
              <a:buFont typeface="Arial" panose="020B0604020202020204" pitchFamily="34" charset="0"/>
              <a:buChar char="•"/>
            </a:pPr>
            <a:r>
              <a:rPr lang="it-IT" dirty="0">
                <a:effectLst/>
                <a:latin typeface="+mj-lt"/>
                <a:ea typeface="Times New Roman" panose="02020603050405020304" pitchFamily="18" charset="0"/>
                <a:cs typeface="Times New Roman" panose="02020603050405020304" pitchFamily="18" charset="0"/>
              </a:rPr>
              <a:t>6) Contributi da enti pubblici € 53.768</a:t>
            </a:r>
          </a:p>
          <a:p>
            <a:pPr marL="742950" lvl="1" indent="-285750" algn="just">
              <a:lnSpc>
                <a:spcPct val="115000"/>
              </a:lnSpc>
              <a:buFont typeface="Arial" panose="020B0604020202020204" pitchFamily="34" charset="0"/>
              <a:buChar char="•"/>
            </a:pPr>
            <a:r>
              <a:rPr lang="it-IT" dirty="0">
                <a:effectLst/>
                <a:latin typeface="+mj-lt"/>
                <a:ea typeface="Times New Roman" panose="02020603050405020304" pitchFamily="18" charset="0"/>
                <a:cs typeface="Times New Roman" panose="02020603050405020304" pitchFamily="18" charset="0"/>
              </a:rPr>
              <a:t>Contributo straordinario per associazioni volontariato attività trasfusionale (D.L. 50/2022 - Del. G.P. n. 1481/24)</a:t>
            </a:r>
          </a:p>
          <a:p>
            <a:pPr marL="742950" lvl="1" indent="-285750" algn="just">
              <a:lnSpc>
                <a:spcPct val="115000"/>
              </a:lnSpc>
              <a:buFont typeface="Arial" panose="020B0604020202020204" pitchFamily="34" charset="0"/>
              <a:buChar char="•"/>
            </a:pPr>
            <a:endParaRPr lang="it-IT" dirty="0">
              <a:latin typeface="Tw Cen MT (Corpo)"/>
              <a:ea typeface="Times New Roman" panose="02020603050405020304" pitchFamily="18" charset="0"/>
              <a:cs typeface="Times New Roman" panose="02020603050405020304" pitchFamily="18" charset="0"/>
            </a:endParaRPr>
          </a:p>
        </p:txBody>
      </p:sp>
      <p:sp>
        <p:nvSpPr>
          <p:cNvPr id="3" name="Titolo 1">
            <a:extLst>
              <a:ext uri="{FF2B5EF4-FFF2-40B4-BE49-F238E27FC236}">
                <a16:creationId xmlns:a16="http://schemas.microsoft.com/office/drawing/2014/main" xmlns="" id="{A26043A1-D1C1-F08C-14FD-BE61AE631CE9}"/>
              </a:ext>
            </a:extLst>
          </p:cNvPr>
          <p:cNvSpPr txBox="1">
            <a:spLocks/>
          </p:cNvSpPr>
          <p:nvPr/>
        </p:nvSpPr>
        <p:spPr>
          <a:xfrm>
            <a:off x="2639617" y="252226"/>
            <a:ext cx="6683765" cy="10672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200" b="1" dirty="0">
                <a:solidFill>
                  <a:srgbClr val="0A81C1"/>
                </a:solidFill>
              </a:rPr>
              <a:t>Attività di interesse generale</a:t>
            </a:r>
          </a:p>
        </p:txBody>
      </p:sp>
    </p:spTree>
    <p:extLst>
      <p:ext uri="{BB962C8B-B14F-4D97-AF65-F5344CB8AC3E}">
        <p14:creationId xmlns:p14="http://schemas.microsoft.com/office/powerpoint/2010/main" val="40878888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3929BC7-5678-FE23-C28D-EF75DA69468C}"/>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xmlns="" id="{73D8803E-19DB-F770-269E-5CB41CF38924}"/>
              </a:ext>
            </a:extLst>
          </p:cNvPr>
          <p:cNvSpPr>
            <a:spLocks noGrp="1"/>
          </p:cNvSpPr>
          <p:nvPr>
            <p:ph type="sldNum" sz="quarter" idx="12"/>
          </p:nvPr>
        </p:nvSpPr>
        <p:spPr>
          <a:xfrm>
            <a:off x="10837333" y="6470704"/>
            <a:ext cx="973667" cy="274320"/>
          </a:xfrm>
        </p:spPr>
        <p:txBody>
          <a:bodyPr>
            <a:normAutofit/>
          </a:bodyPr>
          <a:lstStyle/>
          <a:p>
            <a:pPr>
              <a:spcAft>
                <a:spcPts val="600"/>
              </a:spcAft>
            </a:pPr>
            <a:fld id="{D57F1E4F-1CFF-5643-939E-217C01CDF565}" type="slidenum">
              <a:rPr lang="en-US" smtClean="0"/>
              <a:pPr>
                <a:spcAft>
                  <a:spcPts val="600"/>
                </a:spcAft>
              </a:pPr>
              <a:t>34</a:t>
            </a:fld>
            <a:endParaRPr lang="en-US"/>
          </a:p>
        </p:txBody>
      </p:sp>
      <p:sp>
        <p:nvSpPr>
          <p:cNvPr id="10" name="CasellaDiTesto 9">
            <a:extLst>
              <a:ext uri="{FF2B5EF4-FFF2-40B4-BE49-F238E27FC236}">
                <a16:creationId xmlns:a16="http://schemas.microsoft.com/office/drawing/2014/main" xmlns="" id="{58F5805C-8527-88E1-2E4D-7A99587DF087}"/>
              </a:ext>
            </a:extLst>
          </p:cNvPr>
          <p:cNvSpPr txBox="1"/>
          <p:nvPr/>
        </p:nvSpPr>
        <p:spPr>
          <a:xfrm>
            <a:off x="750426" y="1319514"/>
            <a:ext cx="8280400" cy="4567019"/>
          </a:xfrm>
          <a:prstGeom prst="rect">
            <a:avLst/>
          </a:prstGeom>
          <a:noFill/>
        </p:spPr>
        <p:txBody>
          <a:bodyPr wrap="square" rtlCol="0">
            <a:spAutoFit/>
          </a:bodyPr>
          <a:lstStyle/>
          <a:p>
            <a:pPr algn="just">
              <a:lnSpc>
                <a:spcPct val="115000"/>
              </a:lnSpc>
            </a:pPr>
            <a:r>
              <a:rPr lang="it-IT" sz="1900" b="1" dirty="0">
                <a:effectLst/>
                <a:latin typeface="+mj-lt"/>
                <a:ea typeface="Times New Roman" panose="02020603050405020304" pitchFamily="18" charset="0"/>
                <a:cs typeface="Times New Roman" panose="02020603050405020304" pitchFamily="18" charset="0"/>
              </a:rPr>
              <a:t>RICAVI</a:t>
            </a:r>
            <a:endParaRPr lang="it-IT" sz="1900" dirty="0">
              <a:effectLst/>
              <a:latin typeface="+mj-lt"/>
              <a:ea typeface="Times New Roman" panose="02020603050405020304" pitchFamily="18" charset="0"/>
              <a:cs typeface="Times New Roman" panose="02020603050405020304" pitchFamily="18" charset="0"/>
            </a:endParaRPr>
          </a:p>
          <a:p>
            <a:pPr marL="285750" lvl="0" indent="-285750" algn="just">
              <a:lnSpc>
                <a:spcPct val="115000"/>
              </a:lnSpc>
              <a:buFont typeface="Arial" panose="020B0604020202020204" pitchFamily="34" charset="0"/>
              <a:buChar char="•"/>
            </a:pPr>
            <a:endParaRPr lang="it-IT" sz="1900" dirty="0">
              <a:effectLst/>
              <a:latin typeface="+mj-lt"/>
              <a:ea typeface="Times New Roman" panose="02020603050405020304" pitchFamily="18" charset="0"/>
              <a:cs typeface="Times New Roman" panose="02020603050405020304" pitchFamily="18" charset="0"/>
            </a:endParaRPr>
          </a:p>
          <a:p>
            <a:pPr marL="285750" lvl="0" indent="-285750" algn="just">
              <a:lnSpc>
                <a:spcPct val="115000"/>
              </a:lnSpc>
              <a:buFont typeface="Arial" panose="020B0604020202020204" pitchFamily="34" charset="0"/>
              <a:buChar char="•"/>
            </a:pPr>
            <a:r>
              <a:rPr lang="it-IT" dirty="0">
                <a:effectLst/>
                <a:latin typeface="+mj-lt"/>
                <a:ea typeface="Times New Roman" panose="02020603050405020304" pitchFamily="18" charset="0"/>
                <a:cs typeface="Times New Roman" panose="02020603050405020304" pitchFamily="18" charset="0"/>
              </a:rPr>
              <a:t>9) Proventi da contratti con enti pubblici € 938.613 </a:t>
            </a:r>
          </a:p>
          <a:p>
            <a:pPr marL="742950" lvl="1" indent="-285750" algn="just">
              <a:lnSpc>
                <a:spcPct val="115000"/>
              </a:lnSpc>
              <a:buFont typeface="Arial" panose="020B0604020202020204" pitchFamily="34" charset="0"/>
              <a:buChar char="•"/>
            </a:pPr>
            <a:r>
              <a:rPr lang="it-IT" dirty="0">
                <a:effectLst/>
                <a:latin typeface="+mj-lt"/>
                <a:ea typeface="Times New Roman" panose="02020603050405020304" pitchFamily="18" charset="0"/>
                <a:cs typeface="Times New Roman" panose="02020603050405020304" pitchFamily="18" charset="0"/>
              </a:rPr>
              <a:t>Sacche sangue - sangue intero € 472.802</a:t>
            </a:r>
          </a:p>
          <a:p>
            <a:pPr marL="742950" lvl="1" indent="-285750" algn="just">
              <a:lnSpc>
                <a:spcPct val="115000"/>
              </a:lnSpc>
              <a:buFont typeface="Arial" panose="020B0604020202020204" pitchFamily="34" charset="0"/>
              <a:buChar char="•"/>
            </a:pPr>
            <a:r>
              <a:rPr lang="it-IT" dirty="0">
                <a:effectLst/>
                <a:latin typeface="+mj-lt"/>
                <a:ea typeface="Times New Roman" panose="02020603050405020304" pitchFamily="18" charset="0"/>
                <a:cs typeface="Times New Roman" panose="02020603050405020304" pitchFamily="18" charset="0"/>
              </a:rPr>
              <a:t>Sacche sangue – citoaferesi € 3.984</a:t>
            </a:r>
          </a:p>
          <a:p>
            <a:pPr marL="742950" lvl="1" indent="-285750" algn="just">
              <a:lnSpc>
                <a:spcPct val="115000"/>
              </a:lnSpc>
              <a:buFont typeface="Arial" panose="020B0604020202020204" pitchFamily="34" charset="0"/>
              <a:buChar char="•"/>
            </a:pPr>
            <a:r>
              <a:rPr lang="it-IT" dirty="0">
                <a:effectLst/>
                <a:latin typeface="+mj-lt"/>
                <a:ea typeface="Times New Roman" panose="02020603050405020304" pitchFamily="18" charset="0"/>
                <a:cs typeface="Times New Roman" panose="02020603050405020304" pitchFamily="18" charset="0"/>
              </a:rPr>
              <a:t>Sacche sangue – plasmaferesi € 107.976</a:t>
            </a:r>
          </a:p>
          <a:p>
            <a:pPr marL="742950" lvl="1" indent="-285750" algn="just">
              <a:lnSpc>
                <a:spcPct val="115000"/>
              </a:lnSpc>
              <a:buFont typeface="Arial" panose="020B0604020202020204" pitchFamily="34" charset="0"/>
              <a:buChar char="•"/>
            </a:pPr>
            <a:r>
              <a:rPr lang="it-IT" dirty="0">
                <a:ea typeface="Times New Roman" panose="02020603050405020304" pitchFamily="18" charset="0"/>
                <a:cs typeface="Times New Roman" panose="02020603050405020304" pitchFamily="18" charset="0"/>
              </a:rPr>
              <a:t>Contributo forfettario ASUIT € 12.500</a:t>
            </a:r>
          </a:p>
          <a:p>
            <a:pPr marL="742950" lvl="1" indent="-285750" algn="just">
              <a:lnSpc>
                <a:spcPct val="115000"/>
              </a:lnSpc>
              <a:buFont typeface="Arial" panose="020B0604020202020204" pitchFamily="34" charset="0"/>
              <a:buChar char="•"/>
            </a:pPr>
            <a:r>
              <a:rPr lang="it-IT" dirty="0">
                <a:latin typeface="+mj-lt"/>
                <a:ea typeface="Times New Roman" panose="02020603050405020304" pitchFamily="18" charset="0"/>
                <a:cs typeface="Times New Roman" panose="02020603050405020304" pitchFamily="18" charset="0"/>
              </a:rPr>
              <a:t>Collaborazione AVIS – ASUIT gestione integrata attività raccolta € 324.950</a:t>
            </a:r>
          </a:p>
          <a:p>
            <a:pPr marL="742950" lvl="1" indent="-285750" algn="just">
              <a:lnSpc>
                <a:spcPct val="115000"/>
              </a:lnSpc>
              <a:buFont typeface="Arial" panose="020B0604020202020204" pitchFamily="34" charset="0"/>
              <a:buChar char="•"/>
            </a:pPr>
            <a:r>
              <a:rPr lang="it-IT" dirty="0">
                <a:latin typeface="+mj-lt"/>
                <a:ea typeface="Times New Roman" panose="02020603050405020304" pitchFamily="18" charset="0"/>
                <a:cs typeface="Times New Roman" panose="02020603050405020304" pitchFamily="18" charset="0"/>
              </a:rPr>
              <a:t>Rimborso copertura assicurativa da ASUIT € 16.142 </a:t>
            </a:r>
          </a:p>
          <a:p>
            <a:pPr marL="742950" lvl="1" indent="-285750" algn="just">
              <a:lnSpc>
                <a:spcPct val="115000"/>
              </a:lnSpc>
              <a:buFont typeface="Arial" panose="020B0604020202020204" pitchFamily="34" charset="0"/>
              <a:buChar char="•"/>
            </a:pPr>
            <a:endParaRPr lang="it-IT" dirty="0">
              <a:effectLst/>
              <a:latin typeface="+mj-lt"/>
              <a:ea typeface="Times New Roman" panose="02020603050405020304" pitchFamily="18" charset="0"/>
              <a:cs typeface="Times New Roman" panose="02020603050405020304" pitchFamily="18" charset="0"/>
            </a:endParaRPr>
          </a:p>
          <a:p>
            <a:pPr marL="285750" indent="-285750" algn="just">
              <a:lnSpc>
                <a:spcPct val="115000"/>
              </a:lnSpc>
              <a:buFont typeface="Arial" panose="020B0604020202020204" pitchFamily="34" charset="0"/>
              <a:buChar char="•"/>
            </a:pPr>
            <a:r>
              <a:rPr lang="it-IT" dirty="0">
                <a:effectLst/>
                <a:latin typeface="+mj-lt"/>
                <a:ea typeface="Times New Roman" panose="02020603050405020304" pitchFamily="18" charset="0"/>
                <a:cs typeface="Times New Roman" panose="02020603050405020304" pitchFamily="18" charset="0"/>
              </a:rPr>
              <a:t>10) Altri ricavi, rendite e proventi</a:t>
            </a:r>
          </a:p>
          <a:p>
            <a:pPr marL="742950" lvl="1" indent="-285750" algn="just">
              <a:lnSpc>
                <a:spcPct val="115000"/>
              </a:lnSpc>
              <a:buFont typeface="Arial" panose="020B0604020202020204" pitchFamily="34" charset="0"/>
              <a:buChar char="•"/>
            </a:pPr>
            <a:r>
              <a:rPr lang="it-IT" dirty="0">
                <a:latin typeface="+mj-lt"/>
                <a:ea typeface="Times New Roman" panose="02020603050405020304" pitchFamily="18" charset="0"/>
                <a:cs typeface="Times New Roman" panose="02020603050405020304" pitchFamily="18" charset="0"/>
                <a:sym typeface="Wingdings" panose="05000000000000000000" pitchFamily="2" charset="2"/>
              </a:rPr>
              <a:t>Rimborsi € 2.869</a:t>
            </a:r>
            <a:endParaRPr lang="it-IT" dirty="0">
              <a:effectLst/>
              <a:latin typeface="+mj-lt"/>
              <a:ea typeface="Times New Roman" panose="02020603050405020304" pitchFamily="18" charset="0"/>
              <a:cs typeface="Times New Roman" panose="02020603050405020304" pitchFamily="18" charset="0"/>
            </a:endParaRPr>
          </a:p>
          <a:p>
            <a:pPr marL="285750" lvl="0" indent="-285750" algn="just">
              <a:lnSpc>
                <a:spcPct val="115000"/>
              </a:lnSpc>
              <a:buFont typeface="Arial" panose="020B0604020202020204" pitchFamily="34" charset="0"/>
              <a:buChar char="•"/>
            </a:pPr>
            <a:endParaRPr lang="it-IT" dirty="0">
              <a:effectLst/>
              <a:latin typeface="+mj-lt"/>
              <a:ea typeface="Times New Roman" panose="02020603050405020304" pitchFamily="18" charset="0"/>
              <a:cs typeface="Times New Roman" panose="02020603050405020304" pitchFamily="18" charset="0"/>
            </a:endParaRPr>
          </a:p>
          <a:p>
            <a:pPr marL="742950" lvl="1" indent="-285750" algn="just">
              <a:lnSpc>
                <a:spcPct val="115000"/>
              </a:lnSpc>
              <a:buFont typeface="Arial" panose="020B0604020202020204" pitchFamily="34" charset="0"/>
              <a:buChar char="•"/>
            </a:pPr>
            <a:endParaRPr lang="it-IT" dirty="0">
              <a:latin typeface="Tw Cen MT (Corpo)"/>
              <a:ea typeface="Times New Roman" panose="02020603050405020304" pitchFamily="18" charset="0"/>
              <a:cs typeface="Times New Roman" panose="02020603050405020304" pitchFamily="18" charset="0"/>
            </a:endParaRPr>
          </a:p>
        </p:txBody>
      </p:sp>
      <p:sp>
        <p:nvSpPr>
          <p:cNvPr id="3" name="Titolo 1">
            <a:extLst>
              <a:ext uri="{FF2B5EF4-FFF2-40B4-BE49-F238E27FC236}">
                <a16:creationId xmlns:a16="http://schemas.microsoft.com/office/drawing/2014/main" xmlns="" id="{D7757B4F-2BDC-69FF-52C5-A8067CF48E29}"/>
              </a:ext>
            </a:extLst>
          </p:cNvPr>
          <p:cNvSpPr txBox="1">
            <a:spLocks/>
          </p:cNvSpPr>
          <p:nvPr/>
        </p:nvSpPr>
        <p:spPr>
          <a:xfrm>
            <a:off x="2639617" y="252226"/>
            <a:ext cx="6683765" cy="10672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200" b="1" dirty="0">
                <a:solidFill>
                  <a:srgbClr val="0A81C1"/>
                </a:solidFill>
              </a:rPr>
              <a:t>Attività di interesse generale</a:t>
            </a:r>
          </a:p>
        </p:txBody>
      </p:sp>
    </p:spTree>
    <p:extLst>
      <p:ext uri="{BB962C8B-B14F-4D97-AF65-F5344CB8AC3E}">
        <p14:creationId xmlns:p14="http://schemas.microsoft.com/office/powerpoint/2010/main" val="24740948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74B8B45-DC39-4C48-0BED-06F1E6879A68}"/>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xmlns="" id="{C2AA034B-2209-F41B-14F5-CF4E50D943EA}"/>
              </a:ext>
            </a:extLst>
          </p:cNvPr>
          <p:cNvSpPr>
            <a:spLocks noGrp="1"/>
          </p:cNvSpPr>
          <p:nvPr>
            <p:ph type="sldNum" sz="quarter" idx="12"/>
          </p:nvPr>
        </p:nvSpPr>
        <p:spPr>
          <a:xfrm>
            <a:off x="10837333" y="6470704"/>
            <a:ext cx="973667" cy="274320"/>
          </a:xfrm>
        </p:spPr>
        <p:txBody>
          <a:bodyPr>
            <a:normAutofit/>
          </a:bodyPr>
          <a:lstStyle/>
          <a:p>
            <a:pPr>
              <a:spcAft>
                <a:spcPts val="600"/>
              </a:spcAft>
            </a:pPr>
            <a:fld id="{D57F1E4F-1CFF-5643-939E-217C01CDF565}" type="slidenum">
              <a:rPr lang="en-US" smtClean="0"/>
              <a:pPr>
                <a:spcAft>
                  <a:spcPts val="600"/>
                </a:spcAft>
              </a:pPr>
              <a:t>35</a:t>
            </a:fld>
            <a:endParaRPr lang="en-US"/>
          </a:p>
        </p:txBody>
      </p:sp>
      <p:sp>
        <p:nvSpPr>
          <p:cNvPr id="10" name="CasellaDiTesto 9">
            <a:extLst>
              <a:ext uri="{FF2B5EF4-FFF2-40B4-BE49-F238E27FC236}">
                <a16:creationId xmlns:a16="http://schemas.microsoft.com/office/drawing/2014/main" xmlns="" id="{DB9699DC-219E-43A6-A830-164EF24CFF58}"/>
              </a:ext>
            </a:extLst>
          </p:cNvPr>
          <p:cNvSpPr txBox="1"/>
          <p:nvPr/>
        </p:nvSpPr>
        <p:spPr>
          <a:xfrm>
            <a:off x="750426" y="1319514"/>
            <a:ext cx="8280400" cy="5204117"/>
          </a:xfrm>
          <a:prstGeom prst="rect">
            <a:avLst/>
          </a:prstGeom>
          <a:noFill/>
        </p:spPr>
        <p:txBody>
          <a:bodyPr wrap="square" rtlCol="0">
            <a:spAutoFit/>
          </a:bodyPr>
          <a:lstStyle/>
          <a:p>
            <a:pPr algn="just">
              <a:lnSpc>
                <a:spcPct val="115000"/>
              </a:lnSpc>
            </a:pPr>
            <a:r>
              <a:rPr lang="it-IT" sz="1900" b="1" dirty="0">
                <a:latin typeface="+mj-lt"/>
                <a:ea typeface="Times New Roman" panose="02020603050405020304" pitchFamily="18" charset="0"/>
                <a:cs typeface="Times New Roman" panose="02020603050405020304" pitchFamily="18" charset="0"/>
              </a:rPr>
              <a:t>COSTI</a:t>
            </a:r>
            <a:endParaRPr lang="it-IT" sz="1900" dirty="0">
              <a:effectLst/>
              <a:latin typeface="+mj-lt"/>
              <a:ea typeface="Times New Roman" panose="02020603050405020304" pitchFamily="18" charset="0"/>
              <a:cs typeface="Times New Roman" panose="02020603050405020304" pitchFamily="18" charset="0"/>
            </a:endParaRPr>
          </a:p>
          <a:p>
            <a:pPr marL="285750" lvl="0" indent="-285750" algn="just">
              <a:lnSpc>
                <a:spcPct val="115000"/>
              </a:lnSpc>
              <a:buFont typeface="Arial" panose="020B0604020202020204" pitchFamily="34" charset="0"/>
              <a:buChar char="•"/>
            </a:pPr>
            <a:endParaRPr lang="it-IT" sz="1900" dirty="0">
              <a:effectLst/>
              <a:latin typeface="+mj-lt"/>
              <a:ea typeface="Times New Roman" panose="02020603050405020304" pitchFamily="18" charset="0"/>
              <a:cs typeface="Times New Roman" panose="02020603050405020304" pitchFamily="18" charset="0"/>
            </a:endParaRPr>
          </a:p>
          <a:p>
            <a:pPr marL="285750" lvl="0" indent="-285750" algn="just">
              <a:lnSpc>
                <a:spcPct val="115000"/>
              </a:lnSpc>
              <a:buFont typeface="Arial" panose="020B0604020202020204" pitchFamily="34" charset="0"/>
              <a:buChar char="•"/>
            </a:pPr>
            <a:r>
              <a:rPr lang="it-IT" dirty="0">
                <a:effectLst/>
                <a:latin typeface="+mj-lt"/>
                <a:ea typeface="Times New Roman" panose="02020603050405020304" pitchFamily="18" charset="0"/>
                <a:cs typeface="Times New Roman" panose="02020603050405020304" pitchFamily="18" charset="0"/>
              </a:rPr>
              <a:t>1) Materie prime, sussidiarie, di consumo e di merci € 630</a:t>
            </a:r>
          </a:p>
          <a:p>
            <a:pPr marL="742950" lvl="1" indent="-285750" algn="just">
              <a:lnSpc>
                <a:spcPct val="115000"/>
              </a:lnSpc>
              <a:buFont typeface="Arial" panose="020B0604020202020204" pitchFamily="34" charset="0"/>
              <a:buChar char="•"/>
            </a:pPr>
            <a:endParaRPr lang="it-IT" dirty="0">
              <a:effectLst/>
              <a:latin typeface="+mj-lt"/>
              <a:ea typeface="Times New Roman" panose="02020603050405020304" pitchFamily="18" charset="0"/>
              <a:cs typeface="Times New Roman" panose="02020603050405020304" pitchFamily="18" charset="0"/>
            </a:endParaRPr>
          </a:p>
          <a:p>
            <a:pPr marL="285750" indent="-285750" algn="just">
              <a:lnSpc>
                <a:spcPct val="115000"/>
              </a:lnSpc>
              <a:buFont typeface="Arial" panose="020B0604020202020204" pitchFamily="34" charset="0"/>
              <a:buChar char="•"/>
            </a:pPr>
            <a:r>
              <a:rPr lang="it-IT" dirty="0">
                <a:effectLst/>
                <a:latin typeface="+mj-lt"/>
                <a:ea typeface="Times New Roman" panose="02020603050405020304" pitchFamily="18" charset="0"/>
                <a:cs typeface="Times New Roman" panose="02020603050405020304" pitchFamily="18" charset="0"/>
              </a:rPr>
              <a:t>2) Servizi € 309.865</a:t>
            </a:r>
          </a:p>
          <a:p>
            <a:pPr marL="742950" lvl="1" indent="-285750" algn="just">
              <a:lnSpc>
                <a:spcPct val="115000"/>
              </a:lnSpc>
              <a:buFont typeface="Arial" panose="020B0604020202020204" pitchFamily="34" charset="0"/>
              <a:buChar char="•"/>
            </a:pPr>
            <a:r>
              <a:rPr lang="it-IT" dirty="0">
                <a:latin typeface="+mj-lt"/>
                <a:ea typeface="Times New Roman" panose="02020603050405020304" pitchFamily="18" charset="0"/>
                <a:cs typeface="Times New Roman" panose="02020603050405020304" pitchFamily="18" charset="0"/>
                <a:sym typeface="Wingdings" panose="05000000000000000000" pitchFamily="2" charset="2"/>
              </a:rPr>
              <a:t>Medici  € 162.840 </a:t>
            </a:r>
          </a:p>
          <a:p>
            <a:pPr marL="742950" lvl="1" indent="-285750" algn="just">
              <a:lnSpc>
                <a:spcPct val="115000"/>
              </a:lnSpc>
              <a:buFont typeface="Arial" panose="020B0604020202020204" pitchFamily="34" charset="0"/>
              <a:buChar char="•"/>
            </a:pPr>
            <a:r>
              <a:rPr lang="it-IT" dirty="0">
                <a:latin typeface="+mj-lt"/>
                <a:ea typeface="Times New Roman" panose="02020603050405020304" pitchFamily="18" charset="0"/>
                <a:cs typeface="Times New Roman" panose="02020603050405020304" pitchFamily="18" charset="0"/>
                <a:sym typeface="Wingdings" panose="05000000000000000000" pitchFamily="2" charset="2"/>
              </a:rPr>
              <a:t>Infermieri € 109.661 </a:t>
            </a:r>
          </a:p>
          <a:p>
            <a:pPr marL="742950" lvl="1" indent="-285750" algn="just">
              <a:lnSpc>
                <a:spcPct val="115000"/>
              </a:lnSpc>
              <a:buFont typeface="Arial" panose="020B0604020202020204" pitchFamily="34" charset="0"/>
              <a:buChar char="•"/>
            </a:pPr>
            <a:r>
              <a:rPr lang="it-IT" dirty="0">
                <a:latin typeface="+mj-lt"/>
                <a:ea typeface="Times New Roman" panose="02020603050405020304" pitchFamily="18" charset="0"/>
                <a:cs typeface="Times New Roman" panose="02020603050405020304" pitchFamily="18" charset="0"/>
                <a:sym typeface="Wingdings" panose="05000000000000000000" pitchFamily="2" charset="2"/>
              </a:rPr>
              <a:t>Social Media Manager € 5.039 </a:t>
            </a:r>
          </a:p>
          <a:p>
            <a:pPr marL="742950" lvl="1" indent="-285750" algn="just">
              <a:lnSpc>
                <a:spcPct val="115000"/>
              </a:lnSpc>
              <a:buFont typeface="Arial" panose="020B0604020202020204" pitchFamily="34" charset="0"/>
              <a:buChar char="•"/>
            </a:pPr>
            <a:r>
              <a:rPr lang="it-IT" dirty="0">
                <a:latin typeface="+mj-lt"/>
                <a:ea typeface="Times New Roman" panose="02020603050405020304" pitchFamily="18" charset="0"/>
                <a:cs typeface="Times New Roman" panose="02020603050405020304" pitchFamily="18" charset="0"/>
                <a:sym typeface="Wingdings" panose="05000000000000000000" pitchFamily="2" charset="2"/>
              </a:rPr>
              <a:t>Rimborsi organi sociali € 3.668 </a:t>
            </a:r>
          </a:p>
          <a:p>
            <a:pPr marL="742950" lvl="1" indent="-285750" algn="just">
              <a:lnSpc>
                <a:spcPct val="115000"/>
              </a:lnSpc>
              <a:buFont typeface="Arial" panose="020B0604020202020204" pitchFamily="34" charset="0"/>
              <a:buChar char="•"/>
            </a:pPr>
            <a:r>
              <a:rPr lang="it-IT" dirty="0">
                <a:latin typeface="+mj-lt"/>
                <a:ea typeface="Times New Roman" panose="02020603050405020304" pitchFamily="18" charset="0"/>
                <a:cs typeface="Times New Roman" panose="02020603050405020304" pitchFamily="18" charset="0"/>
                <a:sym typeface="Wingdings" panose="05000000000000000000" pitchFamily="2" charset="2"/>
              </a:rPr>
              <a:t>Spese per riunioni € 2.396 </a:t>
            </a:r>
          </a:p>
          <a:p>
            <a:pPr marL="742950" lvl="1" indent="-285750" algn="just">
              <a:lnSpc>
                <a:spcPct val="115000"/>
              </a:lnSpc>
              <a:buFont typeface="Arial" panose="020B0604020202020204" pitchFamily="34" charset="0"/>
              <a:buChar char="•"/>
            </a:pPr>
            <a:r>
              <a:rPr lang="it-IT" dirty="0">
                <a:latin typeface="+mj-lt"/>
                <a:ea typeface="Times New Roman" panose="02020603050405020304" pitchFamily="18" charset="0"/>
                <a:cs typeface="Times New Roman" panose="02020603050405020304" pitchFamily="18" charset="0"/>
                <a:sym typeface="Wingdings" panose="05000000000000000000" pitchFamily="2" charset="2"/>
              </a:rPr>
              <a:t>Spese Assemblea AVIS Nazionale € 10.071 </a:t>
            </a:r>
          </a:p>
          <a:p>
            <a:pPr marL="742950" lvl="1" indent="-285750" algn="just">
              <a:lnSpc>
                <a:spcPct val="115000"/>
              </a:lnSpc>
              <a:buFont typeface="Arial" panose="020B0604020202020204" pitchFamily="34" charset="0"/>
              <a:buChar char="•"/>
            </a:pPr>
            <a:r>
              <a:rPr lang="it-IT" dirty="0">
                <a:latin typeface="+mj-lt"/>
                <a:ea typeface="Times New Roman" panose="02020603050405020304" pitchFamily="18" charset="0"/>
                <a:cs typeface="Times New Roman" panose="02020603050405020304" pitchFamily="18" charset="0"/>
                <a:sym typeface="Wingdings" panose="05000000000000000000" pitchFamily="2" charset="2"/>
              </a:rPr>
              <a:t>Spese alberghi e viaggi istituzionali € 6.935 </a:t>
            </a:r>
          </a:p>
          <a:p>
            <a:pPr marL="742950" lvl="1" indent="-285750" algn="just">
              <a:lnSpc>
                <a:spcPct val="115000"/>
              </a:lnSpc>
              <a:buFont typeface="Arial" panose="020B0604020202020204" pitchFamily="34" charset="0"/>
              <a:buChar char="•"/>
            </a:pPr>
            <a:r>
              <a:rPr lang="it-IT" dirty="0">
                <a:latin typeface="+mj-lt"/>
                <a:ea typeface="Times New Roman" panose="02020603050405020304" pitchFamily="18" charset="0"/>
                <a:cs typeface="Times New Roman" panose="02020603050405020304" pitchFamily="18" charset="0"/>
                <a:sym typeface="Wingdings" panose="05000000000000000000" pitchFamily="2" charset="2"/>
              </a:rPr>
              <a:t>Spese assemblea AVIS Regionale € 4.276 </a:t>
            </a:r>
          </a:p>
          <a:p>
            <a:pPr marL="742950" lvl="1" indent="-285750" algn="just">
              <a:lnSpc>
                <a:spcPct val="115000"/>
              </a:lnSpc>
              <a:buFont typeface="Arial" panose="020B0604020202020204" pitchFamily="34" charset="0"/>
              <a:buChar char="•"/>
            </a:pPr>
            <a:r>
              <a:rPr lang="it-IT" dirty="0">
                <a:latin typeface="+mj-lt"/>
                <a:ea typeface="Times New Roman" panose="02020603050405020304" pitchFamily="18" charset="0"/>
                <a:cs typeface="Times New Roman" panose="02020603050405020304" pitchFamily="18" charset="0"/>
                <a:sym typeface="Wingdings" panose="05000000000000000000" pitchFamily="2" charset="2"/>
              </a:rPr>
              <a:t>Servizio invio SMS € 3.965</a:t>
            </a:r>
          </a:p>
          <a:p>
            <a:pPr marL="742950" lvl="1" indent="-285750" algn="just">
              <a:lnSpc>
                <a:spcPct val="115000"/>
              </a:lnSpc>
              <a:buFont typeface="Arial" panose="020B0604020202020204" pitchFamily="34" charset="0"/>
              <a:buChar char="•"/>
            </a:pPr>
            <a:r>
              <a:rPr lang="it-IT" dirty="0">
                <a:effectLst/>
                <a:latin typeface="+mj-lt"/>
                <a:ea typeface="Times New Roman" panose="02020603050405020304" pitchFamily="18" charset="0"/>
                <a:cs typeface="Times New Roman" panose="02020603050405020304" pitchFamily="18" charset="0"/>
                <a:sym typeface="Wingdings" panose="05000000000000000000" pitchFamily="2" charset="2"/>
              </a:rPr>
              <a:t>Altre </a:t>
            </a:r>
            <a:r>
              <a:rPr lang="it-IT" dirty="0">
                <a:latin typeface="+mj-lt"/>
                <a:ea typeface="Times New Roman" panose="02020603050405020304" pitchFamily="18" charset="0"/>
                <a:cs typeface="Times New Roman" panose="02020603050405020304" pitchFamily="18" charset="0"/>
                <a:sym typeface="Wingdings" panose="05000000000000000000" pitchFamily="2" charset="2"/>
              </a:rPr>
              <a:t>€ 1.014</a:t>
            </a:r>
            <a:endParaRPr lang="it-IT" dirty="0">
              <a:effectLst/>
              <a:latin typeface="+mj-lt"/>
              <a:ea typeface="Times New Roman" panose="02020603050405020304" pitchFamily="18" charset="0"/>
              <a:cs typeface="Times New Roman" panose="02020603050405020304" pitchFamily="18" charset="0"/>
            </a:endParaRPr>
          </a:p>
          <a:p>
            <a:pPr marL="742950" lvl="1" indent="-285750" algn="just">
              <a:lnSpc>
                <a:spcPct val="115000"/>
              </a:lnSpc>
              <a:buFont typeface="Arial" panose="020B0604020202020204" pitchFamily="34" charset="0"/>
              <a:buChar char="•"/>
            </a:pPr>
            <a:endParaRPr lang="it-IT" dirty="0">
              <a:latin typeface="Tw Cen MT (Corpo)"/>
              <a:ea typeface="Times New Roman" panose="02020603050405020304" pitchFamily="18" charset="0"/>
              <a:cs typeface="Times New Roman" panose="02020603050405020304" pitchFamily="18" charset="0"/>
            </a:endParaRPr>
          </a:p>
        </p:txBody>
      </p:sp>
      <p:sp>
        <p:nvSpPr>
          <p:cNvPr id="3" name="Titolo 1">
            <a:extLst>
              <a:ext uri="{FF2B5EF4-FFF2-40B4-BE49-F238E27FC236}">
                <a16:creationId xmlns:a16="http://schemas.microsoft.com/office/drawing/2014/main" xmlns="" id="{9ACBEA11-61EB-B70F-9232-B91D9E7377D0}"/>
              </a:ext>
            </a:extLst>
          </p:cNvPr>
          <p:cNvSpPr txBox="1">
            <a:spLocks/>
          </p:cNvSpPr>
          <p:nvPr/>
        </p:nvSpPr>
        <p:spPr>
          <a:xfrm>
            <a:off x="2639617" y="252226"/>
            <a:ext cx="6683765" cy="10672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200" b="1" dirty="0">
                <a:solidFill>
                  <a:srgbClr val="0A81C1"/>
                </a:solidFill>
              </a:rPr>
              <a:t>Attività di interesse generale</a:t>
            </a:r>
          </a:p>
        </p:txBody>
      </p:sp>
    </p:spTree>
    <p:extLst>
      <p:ext uri="{BB962C8B-B14F-4D97-AF65-F5344CB8AC3E}">
        <p14:creationId xmlns:p14="http://schemas.microsoft.com/office/powerpoint/2010/main" val="23732917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F569823-D996-0B17-3BE3-8A2A5ECDBADC}"/>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xmlns="" id="{4B0FE01D-206E-0E05-5A9C-442C230874A6}"/>
              </a:ext>
            </a:extLst>
          </p:cNvPr>
          <p:cNvSpPr>
            <a:spLocks noGrp="1"/>
          </p:cNvSpPr>
          <p:nvPr>
            <p:ph type="sldNum" sz="quarter" idx="12"/>
          </p:nvPr>
        </p:nvSpPr>
        <p:spPr>
          <a:xfrm>
            <a:off x="10837333" y="6470704"/>
            <a:ext cx="973667" cy="274320"/>
          </a:xfrm>
        </p:spPr>
        <p:txBody>
          <a:bodyPr>
            <a:normAutofit/>
          </a:bodyPr>
          <a:lstStyle/>
          <a:p>
            <a:pPr>
              <a:spcAft>
                <a:spcPts val="600"/>
              </a:spcAft>
            </a:pPr>
            <a:fld id="{D57F1E4F-1CFF-5643-939E-217C01CDF565}" type="slidenum">
              <a:rPr lang="en-US" smtClean="0"/>
              <a:pPr>
                <a:spcAft>
                  <a:spcPts val="600"/>
                </a:spcAft>
              </a:pPr>
              <a:t>36</a:t>
            </a:fld>
            <a:endParaRPr lang="en-US"/>
          </a:p>
        </p:txBody>
      </p:sp>
      <p:sp>
        <p:nvSpPr>
          <p:cNvPr id="10" name="CasellaDiTesto 9">
            <a:extLst>
              <a:ext uri="{FF2B5EF4-FFF2-40B4-BE49-F238E27FC236}">
                <a16:creationId xmlns:a16="http://schemas.microsoft.com/office/drawing/2014/main" xmlns="" id="{F99916DD-1B1E-9869-D2C2-83BC63543751}"/>
              </a:ext>
            </a:extLst>
          </p:cNvPr>
          <p:cNvSpPr txBox="1"/>
          <p:nvPr/>
        </p:nvSpPr>
        <p:spPr>
          <a:xfrm>
            <a:off x="715702" y="1319514"/>
            <a:ext cx="8280400" cy="3616055"/>
          </a:xfrm>
          <a:prstGeom prst="rect">
            <a:avLst/>
          </a:prstGeom>
          <a:noFill/>
        </p:spPr>
        <p:txBody>
          <a:bodyPr wrap="square" rtlCol="0">
            <a:spAutoFit/>
          </a:bodyPr>
          <a:lstStyle/>
          <a:p>
            <a:pPr algn="just">
              <a:lnSpc>
                <a:spcPct val="115000"/>
              </a:lnSpc>
            </a:pPr>
            <a:r>
              <a:rPr lang="it-IT" sz="1900" b="1" dirty="0">
                <a:latin typeface="+mj-lt"/>
                <a:ea typeface="Times New Roman" panose="02020603050405020304" pitchFamily="18" charset="0"/>
                <a:cs typeface="Times New Roman" panose="02020603050405020304" pitchFamily="18" charset="0"/>
              </a:rPr>
              <a:t>COSTI</a:t>
            </a:r>
            <a:endParaRPr lang="it-IT" sz="1900" dirty="0">
              <a:effectLst/>
              <a:latin typeface="+mj-lt"/>
              <a:ea typeface="Times New Roman" panose="02020603050405020304" pitchFamily="18" charset="0"/>
              <a:cs typeface="Times New Roman" panose="02020603050405020304" pitchFamily="18" charset="0"/>
            </a:endParaRPr>
          </a:p>
          <a:p>
            <a:pPr marL="285750" lvl="0" indent="-285750" algn="just">
              <a:lnSpc>
                <a:spcPct val="115000"/>
              </a:lnSpc>
              <a:buFont typeface="Arial" panose="020B0604020202020204" pitchFamily="34" charset="0"/>
              <a:buChar char="•"/>
            </a:pPr>
            <a:endParaRPr lang="it-IT" sz="1900" dirty="0">
              <a:effectLst/>
              <a:latin typeface="+mj-lt"/>
              <a:ea typeface="Times New Roman" panose="02020603050405020304" pitchFamily="18" charset="0"/>
              <a:cs typeface="Times New Roman" panose="02020603050405020304" pitchFamily="18" charset="0"/>
            </a:endParaRPr>
          </a:p>
          <a:p>
            <a:pPr marL="285750" lvl="0" indent="-285750" algn="just">
              <a:lnSpc>
                <a:spcPct val="115000"/>
              </a:lnSpc>
              <a:buFont typeface="Arial" panose="020B0604020202020204" pitchFamily="34" charset="0"/>
              <a:buChar char="•"/>
            </a:pPr>
            <a:r>
              <a:rPr lang="it-IT" dirty="0">
                <a:effectLst/>
                <a:latin typeface="+mj-lt"/>
                <a:ea typeface="Times New Roman" panose="02020603050405020304" pitchFamily="18" charset="0"/>
                <a:cs typeface="Times New Roman" panose="02020603050405020304" pitchFamily="18" charset="0"/>
              </a:rPr>
              <a:t>3) Costi per godimento di beni di terzi da attività di interesse generale € 253</a:t>
            </a:r>
          </a:p>
          <a:p>
            <a:pPr marL="285750" lvl="0" indent="-285750" algn="just">
              <a:lnSpc>
                <a:spcPct val="115000"/>
              </a:lnSpc>
              <a:buFont typeface="Arial" panose="020B0604020202020204" pitchFamily="34" charset="0"/>
              <a:buChar char="•"/>
            </a:pPr>
            <a:endParaRPr lang="it-IT" dirty="0">
              <a:effectLst/>
              <a:latin typeface="+mj-lt"/>
              <a:ea typeface="Times New Roman" panose="02020603050405020304" pitchFamily="18" charset="0"/>
              <a:cs typeface="Times New Roman" panose="02020603050405020304" pitchFamily="18" charset="0"/>
            </a:endParaRPr>
          </a:p>
          <a:p>
            <a:pPr marL="285750" indent="-285750" algn="just">
              <a:lnSpc>
                <a:spcPct val="115000"/>
              </a:lnSpc>
              <a:buFont typeface="Arial" panose="020B0604020202020204" pitchFamily="34" charset="0"/>
              <a:buChar char="•"/>
            </a:pPr>
            <a:r>
              <a:rPr lang="it-IT" dirty="0">
                <a:effectLst/>
                <a:latin typeface="+mj-lt"/>
                <a:ea typeface="Times New Roman" panose="02020603050405020304" pitchFamily="18" charset="0"/>
                <a:cs typeface="Times New Roman" panose="02020603050405020304" pitchFamily="18" charset="0"/>
              </a:rPr>
              <a:t>4) Personale € 201.699</a:t>
            </a:r>
          </a:p>
          <a:p>
            <a:pPr marL="285750" indent="-285750" algn="just">
              <a:lnSpc>
                <a:spcPct val="115000"/>
              </a:lnSpc>
              <a:buFont typeface="Arial" panose="020B0604020202020204" pitchFamily="34" charset="0"/>
              <a:buChar char="•"/>
            </a:pPr>
            <a:endParaRPr lang="it-IT" dirty="0">
              <a:latin typeface="+mj-lt"/>
              <a:ea typeface="Times New Roman" panose="02020603050405020304" pitchFamily="18" charset="0"/>
              <a:cs typeface="Times New Roman" panose="02020603050405020304" pitchFamily="18" charset="0"/>
              <a:sym typeface="Wingdings" panose="05000000000000000000" pitchFamily="2" charset="2"/>
            </a:endParaRPr>
          </a:p>
          <a:p>
            <a:pPr marL="285750" indent="-285750" algn="just">
              <a:lnSpc>
                <a:spcPct val="115000"/>
              </a:lnSpc>
              <a:buFont typeface="Arial" panose="020B0604020202020204" pitchFamily="34" charset="0"/>
              <a:buChar char="•"/>
            </a:pPr>
            <a:r>
              <a:rPr lang="it-IT" dirty="0">
                <a:latin typeface="+mj-lt"/>
                <a:ea typeface="Times New Roman" panose="02020603050405020304" pitchFamily="18" charset="0"/>
                <a:cs typeface="Times New Roman" panose="02020603050405020304" pitchFamily="18" charset="0"/>
                <a:sym typeface="Wingdings" panose="05000000000000000000" pitchFamily="2" charset="2"/>
              </a:rPr>
              <a:t>7) Oneri diversi di gestione € 320.448</a:t>
            </a:r>
          </a:p>
          <a:p>
            <a:pPr marL="742950" lvl="1" indent="-285750" algn="just">
              <a:lnSpc>
                <a:spcPct val="115000"/>
              </a:lnSpc>
              <a:buFont typeface="Arial" panose="020B0604020202020204" pitchFamily="34" charset="0"/>
              <a:buChar char="•"/>
            </a:pPr>
            <a:r>
              <a:rPr lang="it-IT" dirty="0">
                <a:latin typeface="+mj-lt"/>
                <a:ea typeface="Times New Roman" panose="02020603050405020304" pitchFamily="18" charset="0"/>
                <a:cs typeface="Times New Roman" panose="02020603050405020304" pitchFamily="18" charset="0"/>
                <a:sym typeface="Wingdings" panose="05000000000000000000" pitchFamily="2" charset="2"/>
              </a:rPr>
              <a:t>Ristorno AVIS donazioni € 289.199</a:t>
            </a:r>
          </a:p>
          <a:p>
            <a:pPr marL="742950" lvl="1" indent="-285750" algn="just">
              <a:lnSpc>
                <a:spcPct val="115000"/>
              </a:lnSpc>
              <a:buFont typeface="Arial" panose="020B0604020202020204" pitchFamily="34" charset="0"/>
              <a:buChar char="•"/>
            </a:pPr>
            <a:r>
              <a:rPr lang="it-IT" dirty="0">
                <a:latin typeface="+mj-lt"/>
                <a:cs typeface="Times New Roman" panose="02020603050405020304" pitchFamily="18" charset="0"/>
              </a:rPr>
              <a:t>Quota sociale AVIS nazionale € 24.579</a:t>
            </a:r>
          </a:p>
          <a:p>
            <a:pPr marL="742950" lvl="1" indent="-285750" algn="just">
              <a:lnSpc>
                <a:spcPct val="115000"/>
              </a:lnSpc>
              <a:buFont typeface="Arial" panose="020B0604020202020204" pitchFamily="34" charset="0"/>
              <a:buChar char="•"/>
            </a:pPr>
            <a:r>
              <a:rPr lang="it-IT" dirty="0">
                <a:latin typeface="+mj-lt"/>
                <a:cs typeface="Times New Roman" panose="02020603050405020304" pitchFamily="18" charset="0"/>
              </a:rPr>
              <a:t>Contributo AVIS comunali per anniversari € 5.183</a:t>
            </a:r>
          </a:p>
          <a:p>
            <a:pPr marL="742950" lvl="1" indent="-285750" algn="just">
              <a:lnSpc>
                <a:spcPct val="115000"/>
              </a:lnSpc>
              <a:buFont typeface="Arial" panose="020B0604020202020204" pitchFamily="34" charset="0"/>
              <a:buChar char="•"/>
            </a:pPr>
            <a:r>
              <a:rPr lang="it-IT" dirty="0">
                <a:latin typeface="+mj-lt"/>
                <a:cs typeface="Times New Roman" panose="02020603050405020304" pitchFamily="18" charset="0"/>
              </a:rPr>
              <a:t>Altre spese € 1.486</a:t>
            </a:r>
          </a:p>
        </p:txBody>
      </p:sp>
      <p:sp>
        <p:nvSpPr>
          <p:cNvPr id="3" name="Titolo 1">
            <a:extLst>
              <a:ext uri="{FF2B5EF4-FFF2-40B4-BE49-F238E27FC236}">
                <a16:creationId xmlns:a16="http://schemas.microsoft.com/office/drawing/2014/main" xmlns="" id="{A6278BA2-0B7F-A521-DD46-A2AC82C48A5B}"/>
              </a:ext>
            </a:extLst>
          </p:cNvPr>
          <p:cNvSpPr txBox="1">
            <a:spLocks/>
          </p:cNvSpPr>
          <p:nvPr/>
        </p:nvSpPr>
        <p:spPr>
          <a:xfrm>
            <a:off x="2639617" y="252226"/>
            <a:ext cx="6683765" cy="10672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200" b="1" dirty="0">
                <a:solidFill>
                  <a:srgbClr val="0A81C1"/>
                </a:solidFill>
              </a:rPr>
              <a:t>Attività di interesse generale</a:t>
            </a:r>
          </a:p>
        </p:txBody>
      </p:sp>
    </p:spTree>
    <p:extLst>
      <p:ext uri="{BB962C8B-B14F-4D97-AF65-F5344CB8AC3E}">
        <p14:creationId xmlns:p14="http://schemas.microsoft.com/office/powerpoint/2010/main" val="2121343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99EA348-FF4F-86D4-4BED-CDA1D7F61C6A}"/>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xmlns="" id="{D52F3FAF-5B7B-2418-E2A6-C5DAD3A725AE}"/>
              </a:ext>
            </a:extLst>
          </p:cNvPr>
          <p:cNvSpPr>
            <a:spLocks noGrp="1"/>
          </p:cNvSpPr>
          <p:nvPr>
            <p:ph type="sldNum" sz="quarter" idx="12"/>
          </p:nvPr>
        </p:nvSpPr>
        <p:spPr>
          <a:xfrm>
            <a:off x="10837333" y="6470704"/>
            <a:ext cx="973667" cy="274320"/>
          </a:xfrm>
        </p:spPr>
        <p:txBody>
          <a:bodyPr>
            <a:normAutofit/>
          </a:bodyPr>
          <a:lstStyle/>
          <a:p>
            <a:pPr>
              <a:spcAft>
                <a:spcPts val="600"/>
              </a:spcAft>
            </a:pPr>
            <a:fld id="{D57F1E4F-1CFF-5643-939E-217C01CDF565}" type="slidenum">
              <a:rPr lang="en-US" smtClean="0"/>
              <a:pPr>
                <a:spcAft>
                  <a:spcPts val="600"/>
                </a:spcAft>
              </a:pPr>
              <a:t>37</a:t>
            </a:fld>
            <a:endParaRPr lang="en-US"/>
          </a:p>
        </p:txBody>
      </p:sp>
      <p:sp>
        <p:nvSpPr>
          <p:cNvPr id="10" name="CasellaDiTesto 9">
            <a:extLst>
              <a:ext uri="{FF2B5EF4-FFF2-40B4-BE49-F238E27FC236}">
                <a16:creationId xmlns:a16="http://schemas.microsoft.com/office/drawing/2014/main" xmlns="" id="{78EB6137-CAA6-7BD9-6DD0-D758219449F4}"/>
              </a:ext>
            </a:extLst>
          </p:cNvPr>
          <p:cNvSpPr txBox="1"/>
          <p:nvPr/>
        </p:nvSpPr>
        <p:spPr>
          <a:xfrm>
            <a:off x="750426" y="1319514"/>
            <a:ext cx="8280400" cy="4570610"/>
          </a:xfrm>
          <a:prstGeom prst="rect">
            <a:avLst/>
          </a:prstGeom>
          <a:noFill/>
        </p:spPr>
        <p:txBody>
          <a:bodyPr wrap="square" rtlCol="0">
            <a:spAutoFit/>
          </a:bodyPr>
          <a:lstStyle/>
          <a:p>
            <a:pPr algn="just">
              <a:lnSpc>
                <a:spcPct val="115000"/>
              </a:lnSpc>
            </a:pPr>
            <a:r>
              <a:rPr lang="it-IT" sz="1900" b="1" dirty="0">
                <a:ea typeface="Times New Roman" panose="02020603050405020304" pitchFamily="18" charset="0"/>
                <a:cs typeface="Times New Roman" panose="02020603050405020304" pitchFamily="18" charset="0"/>
              </a:rPr>
              <a:t>COSTI</a:t>
            </a:r>
            <a:endParaRPr lang="it-IT" sz="1900" dirty="0">
              <a:ea typeface="Times New Roman" panose="02020603050405020304" pitchFamily="18" charset="0"/>
              <a:cs typeface="Times New Roman" panose="02020603050405020304" pitchFamily="18" charset="0"/>
            </a:endParaRPr>
          </a:p>
          <a:p>
            <a:pPr marL="285750" lvl="0" indent="-285750" algn="just">
              <a:lnSpc>
                <a:spcPct val="115000"/>
              </a:lnSpc>
              <a:buFont typeface="Arial" panose="020B0604020202020204" pitchFamily="34" charset="0"/>
              <a:buChar char="•"/>
            </a:pPr>
            <a:endParaRPr lang="it-IT" sz="1900" dirty="0">
              <a:ea typeface="Times New Roman" panose="02020603050405020304" pitchFamily="18" charset="0"/>
              <a:cs typeface="Times New Roman" panose="02020603050405020304" pitchFamily="18" charset="0"/>
            </a:endParaRPr>
          </a:p>
          <a:p>
            <a:pPr marL="285750" lvl="0" indent="-285750" algn="just">
              <a:lnSpc>
                <a:spcPct val="115000"/>
              </a:lnSpc>
              <a:buFont typeface="Arial" panose="020B0604020202020204" pitchFamily="34" charset="0"/>
              <a:buChar char="•"/>
            </a:pPr>
            <a:r>
              <a:rPr lang="it-IT" dirty="0">
                <a:ea typeface="Times New Roman" panose="02020603050405020304" pitchFamily="18" charset="0"/>
                <a:cs typeface="Times New Roman" panose="02020603050405020304" pitchFamily="18" charset="0"/>
              </a:rPr>
              <a:t>1) Materie prime, sussidiarie, di consumo e di merci € 1.416 </a:t>
            </a:r>
          </a:p>
          <a:p>
            <a:pPr marL="742950" lvl="1" indent="-285750" algn="just">
              <a:lnSpc>
                <a:spcPct val="115000"/>
              </a:lnSpc>
              <a:buFont typeface="Arial" panose="020B0604020202020204" pitchFamily="34" charset="0"/>
              <a:buChar char="•"/>
            </a:pPr>
            <a:endParaRPr lang="it-IT" dirty="0">
              <a:ea typeface="Times New Roman" panose="02020603050405020304" pitchFamily="18" charset="0"/>
              <a:cs typeface="Times New Roman" panose="02020603050405020304" pitchFamily="18" charset="0"/>
            </a:endParaRPr>
          </a:p>
          <a:p>
            <a:pPr marL="285750" lvl="0" indent="-285750" algn="just">
              <a:lnSpc>
                <a:spcPct val="115000"/>
              </a:lnSpc>
              <a:buFont typeface="Arial" panose="020B0604020202020204" pitchFamily="34" charset="0"/>
              <a:buChar char="•"/>
            </a:pPr>
            <a:r>
              <a:rPr lang="it-IT" dirty="0">
                <a:ea typeface="Times New Roman" panose="02020603050405020304" pitchFamily="18" charset="0"/>
                <a:cs typeface="Times New Roman" panose="02020603050405020304" pitchFamily="18" charset="0"/>
              </a:rPr>
              <a:t>2) Servizi € 67.764 </a:t>
            </a:r>
          </a:p>
          <a:p>
            <a:pPr marL="742950" lvl="1" indent="-285750" algn="just">
              <a:lnSpc>
                <a:spcPct val="115000"/>
              </a:lnSpc>
              <a:buFont typeface="Arial" panose="020B0604020202020204" pitchFamily="34" charset="0"/>
              <a:buChar char="•"/>
            </a:pPr>
            <a:r>
              <a:rPr lang="it-IT" dirty="0">
                <a:ea typeface="Times New Roman" panose="02020603050405020304" pitchFamily="18" charset="0"/>
                <a:cs typeface="Times New Roman" panose="02020603050405020304" pitchFamily="18" charset="0"/>
              </a:rPr>
              <a:t>Premi assicurativi € 18.532</a:t>
            </a:r>
          </a:p>
          <a:p>
            <a:pPr marL="742950" lvl="1" indent="-285750" algn="just">
              <a:lnSpc>
                <a:spcPct val="115000"/>
              </a:lnSpc>
              <a:buFont typeface="Arial" panose="020B0604020202020204" pitchFamily="34" charset="0"/>
              <a:buChar char="•"/>
            </a:pPr>
            <a:r>
              <a:rPr lang="it-IT" dirty="0">
                <a:ea typeface="Times New Roman" panose="02020603050405020304" pitchFamily="18" charset="0"/>
                <a:cs typeface="Times New Roman" panose="02020603050405020304" pitchFamily="18" charset="0"/>
              </a:rPr>
              <a:t>Supporto legale Data </a:t>
            </a:r>
            <a:r>
              <a:rPr lang="it-IT" dirty="0" err="1">
                <a:ea typeface="Times New Roman" panose="02020603050405020304" pitchFamily="18" charset="0"/>
                <a:cs typeface="Times New Roman" panose="02020603050405020304" pitchFamily="18" charset="0"/>
              </a:rPr>
              <a:t>Breach</a:t>
            </a:r>
            <a:r>
              <a:rPr lang="it-IT" dirty="0">
                <a:ea typeface="Times New Roman" panose="02020603050405020304" pitchFamily="18" charset="0"/>
                <a:cs typeface="Times New Roman" panose="02020603050405020304" pitchFamily="18" charset="0"/>
              </a:rPr>
              <a:t> e Analisi debug privacy € 15.005</a:t>
            </a:r>
          </a:p>
          <a:p>
            <a:pPr marL="742950" lvl="1" indent="-285750" algn="just">
              <a:lnSpc>
                <a:spcPct val="115000"/>
              </a:lnSpc>
              <a:buFont typeface="Arial" panose="020B0604020202020204" pitchFamily="34" charset="0"/>
              <a:buChar char="•"/>
            </a:pPr>
            <a:r>
              <a:rPr lang="it-IT" dirty="0">
                <a:ea typeface="Times New Roman" panose="02020603050405020304" pitchFamily="18" charset="0"/>
                <a:cs typeface="Times New Roman" panose="02020603050405020304" pitchFamily="18" charset="0"/>
              </a:rPr>
              <a:t>Incarichi RPD, RSPP e formazione privacy € 12.633</a:t>
            </a:r>
          </a:p>
          <a:p>
            <a:pPr marL="742950" lvl="1" indent="-285750" algn="just">
              <a:lnSpc>
                <a:spcPct val="115000"/>
              </a:lnSpc>
              <a:buFont typeface="Arial" panose="020B0604020202020204" pitchFamily="34" charset="0"/>
              <a:buChar char="•"/>
            </a:pPr>
            <a:r>
              <a:rPr lang="it-IT" dirty="0">
                <a:ea typeface="Times New Roman" panose="02020603050405020304" pitchFamily="18" charset="0"/>
                <a:cs typeface="Times New Roman" panose="02020603050405020304" pitchFamily="18" charset="0"/>
              </a:rPr>
              <a:t>Contabilità e paghe € 7.616</a:t>
            </a:r>
          </a:p>
          <a:p>
            <a:pPr marL="742950" lvl="1" indent="-285750" algn="just">
              <a:lnSpc>
                <a:spcPct val="115000"/>
              </a:lnSpc>
              <a:buFont typeface="Arial" panose="020B0604020202020204" pitchFamily="34" charset="0"/>
              <a:buChar char="•"/>
            </a:pPr>
            <a:r>
              <a:rPr lang="it-IT" dirty="0">
                <a:ea typeface="Times New Roman" panose="02020603050405020304" pitchFamily="18" charset="0"/>
                <a:cs typeface="Times New Roman" panose="02020603050405020304" pitchFamily="18" charset="0"/>
              </a:rPr>
              <a:t>Energia, telefonia, rete informatica, pulizia, rifiuti € 7.040</a:t>
            </a:r>
          </a:p>
          <a:p>
            <a:pPr marL="742950" lvl="1" indent="-285750" algn="just">
              <a:lnSpc>
                <a:spcPct val="115000"/>
              </a:lnSpc>
              <a:buFont typeface="Arial" panose="020B0604020202020204" pitchFamily="34" charset="0"/>
              <a:buChar char="•"/>
            </a:pPr>
            <a:r>
              <a:rPr lang="it-IT" dirty="0">
                <a:ea typeface="Times New Roman" panose="02020603050405020304" pitchFamily="18" charset="0"/>
                <a:cs typeface="Times New Roman" panose="02020603050405020304" pitchFamily="18" charset="0"/>
              </a:rPr>
              <a:t>Compenso organo di controllo € 2.791</a:t>
            </a:r>
          </a:p>
          <a:p>
            <a:pPr marL="742950" lvl="1" indent="-285750" algn="just">
              <a:lnSpc>
                <a:spcPct val="115000"/>
              </a:lnSpc>
              <a:buFont typeface="Arial" panose="020B0604020202020204" pitchFamily="34" charset="0"/>
              <a:buChar char="•"/>
            </a:pPr>
            <a:r>
              <a:rPr lang="it-IT" dirty="0">
                <a:ea typeface="Times New Roman" panose="02020603050405020304" pitchFamily="18" charset="0"/>
                <a:cs typeface="Times New Roman" panose="02020603050405020304" pitchFamily="18" charset="0"/>
              </a:rPr>
              <a:t>Assistenza informatica € 2.220</a:t>
            </a:r>
          </a:p>
          <a:p>
            <a:pPr marL="742950" lvl="1" indent="-285750" algn="just">
              <a:lnSpc>
                <a:spcPct val="115000"/>
              </a:lnSpc>
              <a:buFont typeface="Arial" panose="020B0604020202020204" pitchFamily="34" charset="0"/>
              <a:buChar char="•"/>
            </a:pPr>
            <a:r>
              <a:rPr lang="it-IT" dirty="0">
                <a:ea typeface="Times New Roman" panose="02020603050405020304" pitchFamily="18" charset="0"/>
                <a:cs typeface="Times New Roman" panose="02020603050405020304" pitchFamily="18" charset="0"/>
              </a:rPr>
              <a:t>Spese postali € 1.130</a:t>
            </a:r>
          </a:p>
          <a:p>
            <a:pPr marL="742950" lvl="1" indent="-285750" algn="just">
              <a:lnSpc>
                <a:spcPct val="115000"/>
              </a:lnSpc>
              <a:buFont typeface="Arial" panose="020B0604020202020204" pitchFamily="34" charset="0"/>
              <a:buChar char="•"/>
            </a:pPr>
            <a:r>
              <a:rPr lang="it-IT" dirty="0">
                <a:ea typeface="Times New Roman" panose="02020603050405020304" pitchFamily="18" charset="0"/>
                <a:cs typeface="Times New Roman" panose="02020603050405020304" pitchFamily="18" charset="0"/>
              </a:rPr>
              <a:t>Manutenzioni € 798</a:t>
            </a:r>
            <a:endParaRPr lang="it-IT" dirty="0">
              <a:latin typeface="Tw Cen MT (Corpo)"/>
              <a:ea typeface="Times New Roman" panose="02020603050405020304" pitchFamily="18" charset="0"/>
              <a:cs typeface="Times New Roman" panose="02020603050405020304" pitchFamily="18" charset="0"/>
            </a:endParaRPr>
          </a:p>
        </p:txBody>
      </p:sp>
      <p:sp>
        <p:nvSpPr>
          <p:cNvPr id="3" name="Titolo 1">
            <a:extLst>
              <a:ext uri="{FF2B5EF4-FFF2-40B4-BE49-F238E27FC236}">
                <a16:creationId xmlns:a16="http://schemas.microsoft.com/office/drawing/2014/main" xmlns="" id="{109119BE-880B-2A88-A01A-6D29D394F737}"/>
              </a:ext>
            </a:extLst>
          </p:cNvPr>
          <p:cNvSpPr txBox="1">
            <a:spLocks/>
          </p:cNvSpPr>
          <p:nvPr/>
        </p:nvSpPr>
        <p:spPr>
          <a:xfrm>
            <a:off x="2639617" y="252226"/>
            <a:ext cx="6683765" cy="10672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200" b="1" dirty="0">
                <a:solidFill>
                  <a:srgbClr val="0A81C1"/>
                </a:solidFill>
              </a:rPr>
              <a:t>Attività di supporto generale</a:t>
            </a:r>
          </a:p>
        </p:txBody>
      </p:sp>
    </p:spTree>
    <p:extLst>
      <p:ext uri="{BB962C8B-B14F-4D97-AF65-F5344CB8AC3E}">
        <p14:creationId xmlns:p14="http://schemas.microsoft.com/office/powerpoint/2010/main" val="23536052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5FC558E-52D7-52FD-076F-73FE9BDD7D9F}"/>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xmlns="" id="{CCA7AC24-9E4C-5BE6-09B2-6B908DB29AEF}"/>
              </a:ext>
            </a:extLst>
          </p:cNvPr>
          <p:cNvSpPr>
            <a:spLocks noGrp="1"/>
          </p:cNvSpPr>
          <p:nvPr>
            <p:ph type="sldNum" sz="quarter" idx="12"/>
          </p:nvPr>
        </p:nvSpPr>
        <p:spPr>
          <a:xfrm>
            <a:off x="10837333" y="6470704"/>
            <a:ext cx="973667" cy="274320"/>
          </a:xfrm>
        </p:spPr>
        <p:txBody>
          <a:bodyPr>
            <a:normAutofit/>
          </a:bodyPr>
          <a:lstStyle/>
          <a:p>
            <a:pPr>
              <a:spcAft>
                <a:spcPts val="600"/>
              </a:spcAft>
            </a:pPr>
            <a:fld id="{D57F1E4F-1CFF-5643-939E-217C01CDF565}" type="slidenum">
              <a:rPr lang="en-US" smtClean="0"/>
              <a:pPr>
                <a:spcAft>
                  <a:spcPts val="600"/>
                </a:spcAft>
              </a:pPr>
              <a:t>38</a:t>
            </a:fld>
            <a:endParaRPr lang="en-US"/>
          </a:p>
        </p:txBody>
      </p:sp>
      <p:sp>
        <p:nvSpPr>
          <p:cNvPr id="10" name="CasellaDiTesto 9">
            <a:extLst>
              <a:ext uri="{FF2B5EF4-FFF2-40B4-BE49-F238E27FC236}">
                <a16:creationId xmlns:a16="http://schemas.microsoft.com/office/drawing/2014/main" xmlns="" id="{C3C8E11A-0B76-6670-3E1E-F2320622F42D}"/>
              </a:ext>
            </a:extLst>
          </p:cNvPr>
          <p:cNvSpPr txBox="1"/>
          <p:nvPr/>
        </p:nvSpPr>
        <p:spPr>
          <a:xfrm>
            <a:off x="750426" y="1319514"/>
            <a:ext cx="8280400" cy="5208798"/>
          </a:xfrm>
          <a:prstGeom prst="rect">
            <a:avLst/>
          </a:prstGeom>
          <a:noFill/>
        </p:spPr>
        <p:txBody>
          <a:bodyPr wrap="square" rtlCol="0">
            <a:spAutoFit/>
          </a:bodyPr>
          <a:lstStyle/>
          <a:p>
            <a:pPr algn="just">
              <a:lnSpc>
                <a:spcPct val="115000"/>
              </a:lnSpc>
            </a:pPr>
            <a:r>
              <a:rPr lang="it-IT" sz="1900" b="1" dirty="0">
                <a:ea typeface="Times New Roman" panose="02020603050405020304" pitchFamily="18" charset="0"/>
                <a:cs typeface="Times New Roman" panose="02020603050405020304" pitchFamily="18" charset="0"/>
              </a:rPr>
              <a:t>COSTI</a:t>
            </a:r>
            <a:endParaRPr lang="it-IT" sz="1900" dirty="0">
              <a:ea typeface="Times New Roman" panose="02020603050405020304" pitchFamily="18" charset="0"/>
              <a:cs typeface="Times New Roman" panose="02020603050405020304" pitchFamily="18" charset="0"/>
            </a:endParaRPr>
          </a:p>
          <a:p>
            <a:pPr marL="285750" lvl="0" indent="-285750" algn="just">
              <a:lnSpc>
                <a:spcPct val="115000"/>
              </a:lnSpc>
              <a:buFont typeface="Arial" panose="020B0604020202020204" pitchFamily="34" charset="0"/>
              <a:buChar char="•"/>
            </a:pPr>
            <a:endParaRPr lang="it-IT" sz="1900" dirty="0">
              <a:ea typeface="Times New Roman" panose="02020603050405020304" pitchFamily="18" charset="0"/>
              <a:cs typeface="Times New Roman" panose="02020603050405020304" pitchFamily="18" charset="0"/>
            </a:endParaRPr>
          </a:p>
          <a:p>
            <a:pPr marL="285750" lvl="0" indent="-285750" algn="just">
              <a:lnSpc>
                <a:spcPct val="115000"/>
              </a:lnSpc>
              <a:buFont typeface="Arial" panose="020B0604020202020204" pitchFamily="34" charset="0"/>
              <a:buChar char="•"/>
            </a:pPr>
            <a:r>
              <a:rPr lang="it-IT" dirty="0">
                <a:ea typeface="Times New Roman" panose="02020603050405020304" pitchFamily="18" charset="0"/>
                <a:cs typeface="Times New Roman" panose="02020603050405020304" pitchFamily="18" charset="0"/>
              </a:rPr>
              <a:t>3) Costi per godimento di beni di terzi da attività di interesse generale € 17.507 </a:t>
            </a:r>
          </a:p>
          <a:p>
            <a:pPr marL="742950" lvl="1" indent="-285750" algn="just">
              <a:lnSpc>
                <a:spcPct val="115000"/>
              </a:lnSpc>
              <a:buFont typeface="Arial" panose="020B0604020202020204" pitchFamily="34" charset="0"/>
              <a:buChar char="•"/>
            </a:pPr>
            <a:r>
              <a:rPr lang="it-IT" dirty="0">
                <a:ea typeface="Times New Roman" panose="02020603050405020304" pitchFamily="18" charset="0"/>
                <a:cs typeface="Times New Roman" panose="02020603050405020304" pitchFamily="18" charset="0"/>
              </a:rPr>
              <a:t>Affitti sedi e parcheggio dipendenti € 9.501</a:t>
            </a:r>
          </a:p>
          <a:p>
            <a:pPr marL="742950" lvl="1" indent="-285750" algn="just">
              <a:lnSpc>
                <a:spcPct val="115000"/>
              </a:lnSpc>
              <a:buFont typeface="Arial" panose="020B0604020202020204" pitchFamily="34" charset="0"/>
              <a:buChar char="•"/>
            </a:pPr>
            <a:r>
              <a:rPr lang="it-IT" dirty="0">
                <a:ea typeface="Times New Roman" panose="02020603050405020304" pitchFamily="18" charset="0"/>
                <a:cs typeface="Times New Roman" panose="02020603050405020304" pitchFamily="18" charset="0"/>
              </a:rPr>
              <a:t>Canoni </a:t>
            </a:r>
            <a:r>
              <a:rPr lang="it-IT" dirty="0" err="1">
                <a:ea typeface="Times New Roman" panose="02020603050405020304" pitchFamily="18" charset="0"/>
                <a:cs typeface="Times New Roman" panose="02020603050405020304" pitchFamily="18" charset="0"/>
              </a:rPr>
              <a:t>sw</a:t>
            </a:r>
            <a:r>
              <a:rPr lang="it-IT" dirty="0">
                <a:ea typeface="Times New Roman" panose="02020603050405020304" pitchFamily="18" charset="0"/>
                <a:cs typeface="Times New Roman" panose="02020603050405020304" pitchFamily="18" charset="0"/>
              </a:rPr>
              <a:t> € 7.146</a:t>
            </a:r>
          </a:p>
          <a:p>
            <a:pPr marL="742950" lvl="1" indent="-285750" algn="just">
              <a:lnSpc>
                <a:spcPct val="115000"/>
              </a:lnSpc>
              <a:buFont typeface="Arial" panose="020B0604020202020204" pitchFamily="34" charset="0"/>
              <a:buChar char="•"/>
            </a:pPr>
            <a:r>
              <a:rPr lang="it-IT" dirty="0">
                <a:ea typeface="Times New Roman" panose="02020603050405020304" pitchFamily="18" charset="0"/>
                <a:cs typeface="Times New Roman" panose="02020603050405020304" pitchFamily="18" charset="0"/>
              </a:rPr>
              <a:t>Noleggi router e telefonia € 781</a:t>
            </a:r>
          </a:p>
          <a:p>
            <a:pPr marL="742950" lvl="1" indent="-285750" algn="just">
              <a:lnSpc>
                <a:spcPct val="115000"/>
              </a:lnSpc>
              <a:buFont typeface="Arial" panose="020B0604020202020204" pitchFamily="34" charset="0"/>
              <a:buChar char="•"/>
            </a:pPr>
            <a:endParaRPr lang="it-IT" dirty="0">
              <a:ea typeface="Times New Roman" panose="02020603050405020304" pitchFamily="18" charset="0"/>
              <a:cs typeface="Times New Roman" panose="02020603050405020304" pitchFamily="18" charset="0"/>
            </a:endParaRPr>
          </a:p>
          <a:p>
            <a:pPr marL="285750" lvl="0" indent="-285750" algn="just">
              <a:lnSpc>
                <a:spcPct val="115000"/>
              </a:lnSpc>
              <a:buFont typeface="Arial" panose="020B0604020202020204" pitchFamily="34" charset="0"/>
              <a:buChar char="•"/>
            </a:pPr>
            <a:r>
              <a:rPr lang="it-IT" dirty="0">
                <a:ea typeface="Times New Roman" panose="02020603050405020304" pitchFamily="18" charset="0"/>
                <a:cs typeface="Times New Roman" panose="02020603050405020304" pitchFamily="18" charset="0"/>
              </a:rPr>
              <a:t>4) Personale € 37.693 </a:t>
            </a:r>
          </a:p>
          <a:p>
            <a:pPr marL="285750" lvl="0" indent="-285750" algn="just">
              <a:lnSpc>
                <a:spcPct val="115000"/>
              </a:lnSpc>
              <a:buFont typeface="Arial" panose="020B0604020202020204" pitchFamily="34" charset="0"/>
              <a:buChar char="•"/>
            </a:pPr>
            <a:endParaRPr lang="it-IT" dirty="0">
              <a:ea typeface="Times New Roman" panose="02020603050405020304" pitchFamily="18" charset="0"/>
              <a:cs typeface="Times New Roman" panose="02020603050405020304" pitchFamily="18" charset="0"/>
            </a:endParaRPr>
          </a:p>
          <a:p>
            <a:pPr marL="285750" lvl="0" indent="-285750" algn="just">
              <a:lnSpc>
                <a:spcPct val="115000"/>
              </a:lnSpc>
              <a:buFont typeface="Arial" panose="020B0604020202020204" pitchFamily="34" charset="0"/>
              <a:buChar char="•"/>
            </a:pPr>
            <a:r>
              <a:rPr lang="it-IT" dirty="0">
                <a:ea typeface="Times New Roman" panose="02020603050405020304" pitchFamily="18" charset="0"/>
                <a:cs typeface="Times New Roman" panose="02020603050405020304" pitchFamily="18" charset="0"/>
              </a:rPr>
              <a:t>5) Ammortamenti € 5.722</a:t>
            </a:r>
          </a:p>
          <a:p>
            <a:pPr marL="285750" lvl="0" indent="-285750" algn="just">
              <a:lnSpc>
                <a:spcPct val="115000"/>
              </a:lnSpc>
              <a:buFont typeface="Arial" panose="020B0604020202020204" pitchFamily="34" charset="0"/>
              <a:buChar char="•"/>
            </a:pPr>
            <a:endParaRPr lang="it-IT" dirty="0">
              <a:ea typeface="Times New Roman" panose="02020603050405020304" pitchFamily="18" charset="0"/>
              <a:cs typeface="Times New Roman" panose="02020603050405020304" pitchFamily="18" charset="0"/>
            </a:endParaRPr>
          </a:p>
          <a:p>
            <a:pPr marL="285750" lvl="0" indent="-285750" algn="just">
              <a:lnSpc>
                <a:spcPct val="115000"/>
              </a:lnSpc>
              <a:buFont typeface="Arial" panose="020B0604020202020204" pitchFamily="34" charset="0"/>
              <a:buChar char="•"/>
            </a:pPr>
            <a:r>
              <a:rPr lang="it-IT" dirty="0">
                <a:ea typeface="Times New Roman" panose="02020603050405020304" pitchFamily="18" charset="0"/>
                <a:cs typeface="Times New Roman" panose="02020603050405020304" pitchFamily="18" charset="0"/>
              </a:rPr>
              <a:t>7) Oneri diversi di gestione € 4.573</a:t>
            </a:r>
          </a:p>
          <a:p>
            <a:pPr marL="742950" lvl="1" indent="-285750" algn="just">
              <a:lnSpc>
                <a:spcPct val="115000"/>
              </a:lnSpc>
              <a:buFont typeface="Arial" panose="020B0604020202020204" pitchFamily="34" charset="0"/>
              <a:buChar char="•"/>
            </a:pPr>
            <a:r>
              <a:rPr lang="it-IT" dirty="0">
                <a:ea typeface="Times New Roman" panose="02020603050405020304" pitchFamily="18" charset="0"/>
                <a:cs typeface="Times New Roman" panose="02020603050405020304" pitchFamily="18" charset="0"/>
              </a:rPr>
              <a:t>Cancelleria € 2.436</a:t>
            </a:r>
          </a:p>
          <a:p>
            <a:pPr marL="742950" lvl="1" indent="-285750" algn="just">
              <a:lnSpc>
                <a:spcPct val="115000"/>
              </a:lnSpc>
              <a:buFont typeface="Arial" panose="020B0604020202020204" pitchFamily="34" charset="0"/>
              <a:buChar char="•"/>
            </a:pPr>
            <a:r>
              <a:rPr lang="it-IT" dirty="0">
                <a:ea typeface="Times New Roman" panose="02020603050405020304" pitchFamily="18" charset="0"/>
                <a:cs typeface="Times New Roman" panose="02020603050405020304" pitchFamily="18" charset="0"/>
              </a:rPr>
              <a:t>Sopravvenienze passive € 1.694</a:t>
            </a:r>
          </a:p>
          <a:p>
            <a:pPr marL="742950" lvl="1" indent="-285750" algn="just">
              <a:lnSpc>
                <a:spcPct val="115000"/>
              </a:lnSpc>
              <a:buFont typeface="Arial" panose="020B0604020202020204" pitchFamily="34" charset="0"/>
              <a:buChar char="•"/>
            </a:pPr>
            <a:r>
              <a:rPr lang="it-IT" dirty="0">
                <a:ea typeface="Times New Roman" panose="02020603050405020304" pitchFamily="18" charset="0"/>
                <a:cs typeface="Times New Roman" panose="02020603050405020304" pitchFamily="18" charset="0"/>
              </a:rPr>
              <a:t>Imposte varie € 443</a:t>
            </a:r>
          </a:p>
          <a:p>
            <a:pPr marL="742950" lvl="1" indent="-285750" algn="just">
              <a:lnSpc>
                <a:spcPct val="115000"/>
              </a:lnSpc>
              <a:buFont typeface="Arial" panose="020B0604020202020204" pitchFamily="34" charset="0"/>
              <a:buChar char="•"/>
            </a:pPr>
            <a:endParaRPr lang="it-IT" dirty="0">
              <a:ea typeface="Times New Roman" panose="02020603050405020304" pitchFamily="18" charset="0"/>
              <a:cs typeface="Times New Roman" panose="02020603050405020304" pitchFamily="18" charset="0"/>
            </a:endParaRPr>
          </a:p>
        </p:txBody>
      </p:sp>
      <p:sp>
        <p:nvSpPr>
          <p:cNvPr id="3" name="Titolo 1">
            <a:extLst>
              <a:ext uri="{FF2B5EF4-FFF2-40B4-BE49-F238E27FC236}">
                <a16:creationId xmlns:a16="http://schemas.microsoft.com/office/drawing/2014/main" xmlns="" id="{819F7EB2-F465-DC88-1405-D715F9CE7CC9}"/>
              </a:ext>
            </a:extLst>
          </p:cNvPr>
          <p:cNvSpPr txBox="1">
            <a:spLocks/>
          </p:cNvSpPr>
          <p:nvPr/>
        </p:nvSpPr>
        <p:spPr>
          <a:xfrm>
            <a:off x="2639617" y="252226"/>
            <a:ext cx="6683765" cy="10672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200" b="1" dirty="0">
                <a:solidFill>
                  <a:srgbClr val="0A81C1"/>
                </a:solidFill>
              </a:rPr>
              <a:t>Attività di supporto generale</a:t>
            </a:r>
          </a:p>
        </p:txBody>
      </p:sp>
    </p:spTree>
    <p:extLst>
      <p:ext uri="{BB962C8B-B14F-4D97-AF65-F5344CB8AC3E}">
        <p14:creationId xmlns:p14="http://schemas.microsoft.com/office/powerpoint/2010/main" val="4594783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BDC36FF-C120-6923-B727-156402BB952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xmlns="" id="{936AEA06-FE50-7CC7-BECB-FFD0B03BBEF5}"/>
              </a:ext>
            </a:extLst>
          </p:cNvPr>
          <p:cNvSpPr>
            <a:spLocks noGrp="1"/>
          </p:cNvSpPr>
          <p:nvPr>
            <p:ph type="title"/>
          </p:nvPr>
        </p:nvSpPr>
        <p:spPr>
          <a:xfrm>
            <a:off x="1377387" y="252226"/>
            <a:ext cx="8530542" cy="688426"/>
          </a:xfrm>
        </p:spPr>
        <p:txBody>
          <a:bodyPr vert="horz" lIns="91440" tIns="45720" rIns="91440" bIns="45720" rtlCol="0" anchor="ctr">
            <a:normAutofit fontScale="90000"/>
          </a:bodyPr>
          <a:lstStyle/>
          <a:p>
            <a:pPr algn="ctr"/>
            <a:r>
              <a:rPr lang="it-IT" sz="3200" b="1" dirty="0">
                <a:solidFill>
                  <a:srgbClr val="0A81C1"/>
                </a:solidFill>
              </a:rPr>
              <a:t>	Proposta di destinazione dell’avanzo</a:t>
            </a:r>
          </a:p>
        </p:txBody>
      </p:sp>
      <p:sp>
        <p:nvSpPr>
          <p:cNvPr id="14" name="Segnaposto contenuto 2">
            <a:extLst>
              <a:ext uri="{FF2B5EF4-FFF2-40B4-BE49-F238E27FC236}">
                <a16:creationId xmlns:a16="http://schemas.microsoft.com/office/drawing/2014/main" xmlns="" id="{BAEC3F18-D179-1131-3DC4-2778677D5E07}"/>
              </a:ext>
            </a:extLst>
          </p:cNvPr>
          <p:cNvSpPr txBox="1">
            <a:spLocks/>
          </p:cNvSpPr>
          <p:nvPr/>
        </p:nvSpPr>
        <p:spPr>
          <a:xfrm>
            <a:off x="1113682" y="1056322"/>
            <a:ext cx="9182462" cy="53676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Tx/>
              <a:buChar char="-"/>
            </a:pPr>
            <a:endParaRPr lang="it-IT" sz="3000" b="1" dirty="0">
              <a:solidFill>
                <a:srgbClr val="0070C0"/>
              </a:solidFill>
              <a:latin typeface="Aptos" panose="020B0004020202020204" pitchFamily="34" charset="0"/>
            </a:endParaRPr>
          </a:p>
          <a:p>
            <a:pPr algn="just">
              <a:buFontTx/>
              <a:buChar char="-"/>
            </a:pPr>
            <a:endParaRPr lang="it-IT" sz="3000" b="1" dirty="0">
              <a:solidFill>
                <a:srgbClr val="0070C0"/>
              </a:solidFill>
              <a:latin typeface="Aptos" panose="020B0004020202020204" pitchFamily="34" charset="0"/>
            </a:endParaRPr>
          </a:p>
          <a:p>
            <a:pPr algn="just">
              <a:buFontTx/>
              <a:buChar char="-"/>
            </a:pPr>
            <a:r>
              <a:rPr lang="it-IT" sz="3500" dirty="0">
                <a:latin typeface="Aptos" panose="020B0004020202020204" pitchFamily="34" charset="0"/>
              </a:rPr>
              <a:t>Accantonamento a Patrimonio libero </a:t>
            </a:r>
          </a:p>
          <a:p>
            <a:pPr lvl="1" algn="just">
              <a:buFontTx/>
              <a:buChar char="-"/>
            </a:pPr>
            <a:r>
              <a:rPr lang="it-IT" sz="2800" dirty="0">
                <a:latin typeface="Aptos" panose="020B0004020202020204" pitchFamily="34" charset="0"/>
              </a:rPr>
              <a:t>Avanzo d’esercizio di € 61.064</a:t>
            </a:r>
          </a:p>
          <a:p>
            <a:pPr lvl="1" algn="just">
              <a:buFontTx/>
              <a:buChar char="-"/>
            </a:pPr>
            <a:endParaRPr lang="it-IT" sz="2800" dirty="0">
              <a:latin typeface="Aptos" panose="020B0004020202020204" pitchFamily="34" charset="0"/>
            </a:endParaRPr>
          </a:p>
          <a:p>
            <a:pPr algn="just">
              <a:buFontTx/>
              <a:buChar char="-"/>
            </a:pPr>
            <a:r>
              <a:rPr lang="it-IT" sz="3200" dirty="0">
                <a:latin typeface="Aptos" panose="020B0004020202020204" pitchFamily="34" charset="0"/>
              </a:rPr>
              <a:t>Patrimonio libero complessivo</a:t>
            </a:r>
          </a:p>
          <a:p>
            <a:pPr lvl="1" algn="just">
              <a:buFontTx/>
              <a:buChar char="-"/>
            </a:pPr>
            <a:r>
              <a:rPr lang="it-IT" sz="2800" dirty="0">
                <a:latin typeface="Aptos" panose="020B0004020202020204" pitchFamily="34" charset="0"/>
              </a:rPr>
              <a:t>con avanzo 2025: € 366.361</a:t>
            </a:r>
          </a:p>
          <a:p>
            <a:pPr algn="just">
              <a:buFontTx/>
              <a:buChar char="-"/>
            </a:pPr>
            <a:endParaRPr lang="it-IT" sz="3200" dirty="0">
              <a:solidFill>
                <a:srgbClr val="0070C0"/>
              </a:solidFill>
              <a:latin typeface="Aptos" panose="020B0004020202020204" pitchFamily="34" charset="0"/>
            </a:endParaRPr>
          </a:p>
          <a:p>
            <a:pPr lvl="1" algn="just">
              <a:buFontTx/>
              <a:buChar char="-"/>
            </a:pPr>
            <a:endParaRPr lang="it-IT" sz="2800" dirty="0">
              <a:solidFill>
                <a:srgbClr val="0070C0"/>
              </a:solidFill>
              <a:latin typeface="Aptos" panose="020B0004020202020204" pitchFamily="34" charset="0"/>
            </a:endParaRPr>
          </a:p>
          <a:p>
            <a:pPr marL="914400" lvl="2" indent="0" algn="just">
              <a:buNone/>
            </a:pPr>
            <a:endParaRPr lang="it-IT" sz="2400" dirty="0">
              <a:solidFill>
                <a:srgbClr val="0070C0"/>
              </a:solidFill>
              <a:latin typeface="Aptos" panose="020B0004020202020204" pitchFamily="34" charset="0"/>
            </a:endParaRPr>
          </a:p>
          <a:p>
            <a:pPr marL="0" indent="0" algn="just">
              <a:buNone/>
            </a:pPr>
            <a:endParaRPr lang="it-IT" b="1" dirty="0">
              <a:solidFill>
                <a:srgbClr val="0070C0"/>
              </a:solidFill>
              <a:latin typeface="Aptos" panose="020B0004020202020204" pitchFamily="34" charset="0"/>
            </a:endParaRPr>
          </a:p>
        </p:txBody>
      </p:sp>
    </p:spTree>
    <p:extLst>
      <p:ext uri="{BB962C8B-B14F-4D97-AF65-F5344CB8AC3E}">
        <p14:creationId xmlns:p14="http://schemas.microsoft.com/office/powerpoint/2010/main" val="2077187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04A82B57-3C62-4FEC-9F73-B9CA7FE4C814}"/>
              </a:ext>
            </a:extLst>
          </p:cNvPr>
          <p:cNvSpPr>
            <a:spLocks noGrp="1"/>
          </p:cNvSpPr>
          <p:nvPr>
            <p:ph type="title"/>
          </p:nvPr>
        </p:nvSpPr>
        <p:spPr>
          <a:xfrm>
            <a:off x="2039816" y="246185"/>
            <a:ext cx="8060076" cy="1081453"/>
          </a:xfrm>
          <a:solidFill>
            <a:schemeClr val="bg1"/>
          </a:solidFill>
        </p:spPr>
        <p:txBody>
          <a:bodyPr>
            <a:normAutofit/>
          </a:bodyPr>
          <a:lstStyle/>
          <a:p>
            <a:pPr algn="ctr"/>
            <a:r>
              <a:rPr lang="it-IT" sz="3500" b="1" dirty="0">
                <a:solidFill>
                  <a:srgbClr val="C00000"/>
                </a:solidFill>
                <a:effectLst>
                  <a:outerShdw blurRad="38100" dist="38100" dir="2700000" algn="tl">
                    <a:srgbClr val="000000">
                      <a:alpha val="43137"/>
                    </a:srgbClr>
                  </a:outerShdw>
                </a:effectLst>
              </a:rPr>
              <a:t>Andamento della produzione e della forza associativa 2025</a:t>
            </a:r>
            <a:endParaRPr lang="it-IT" sz="3500" dirty="0"/>
          </a:p>
        </p:txBody>
      </p:sp>
      <p:pic>
        <p:nvPicPr>
          <p:cNvPr id="6" name="Immagine 5" descr="Immagine che contiene aria aperta, vestiti, cielo, nuvola&#10;&#10;Il contenuto generato dall'IA potrebbe non essere corretto.">
            <a:extLst>
              <a:ext uri="{FF2B5EF4-FFF2-40B4-BE49-F238E27FC236}">
                <a16:creationId xmlns:a16="http://schemas.microsoft.com/office/drawing/2014/main" xmlns="" id="{FB3CD9C2-4E6E-9695-6AAD-003960A689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2451" y="1494872"/>
            <a:ext cx="9121914" cy="5163105"/>
          </a:xfrm>
          <a:prstGeom prst="rect">
            <a:avLst/>
          </a:prstGeom>
        </p:spPr>
      </p:pic>
    </p:spTree>
    <p:extLst>
      <p:ext uri="{BB962C8B-B14F-4D97-AF65-F5344CB8AC3E}">
        <p14:creationId xmlns:p14="http://schemas.microsoft.com/office/powerpoint/2010/main" val="40343737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D9E7CB4-D87F-F31F-FBFA-C41126E9A8E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xmlns="" id="{18D66FD3-8E0F-58B9-8004-32FCA294C5B0}"/>
              </a:ext>
            </a:extLst>
          </p:cNvPr>
          <p:cNvSpPr>
            <a:spLocks noGrp="1"/>
          </p:cNvSpPr>
          <p:nvPr>
            <p:ph type="title"/>
          </p:nvPr>
        </p:nvSpPr>
        <p:spPr>
          <a:xfrm>
            <a:off x="2639617" y="252226"/>
            <a:ext cx="6683765" cy="688426"/>
          </a:xfrm>
        </p:spPr>
        <p:txBody>
          <a:bodyPr vert="horz" lIns="91440" tIns="45720" rIns="91440" bIns="45720" rtlCol="0" anchor="ctr">
            <a:normAutofit/>
          </a:bodyPr>
          <a:lstStyle/>
          <a:p>
            <a:pPr algn="ctr"/>
            <a:r>
              <a:rPr lang="it-IT" sz="3200" b="1" dirty="0">
                <a:solidFill>
                  <a:srgbClr val="0A81C1"/>
                </a:solidFill>
              </a:rPr>
              <a:t>Preventivo annuo 2026</a:t>
            </a:r>
          </a:p>
        </p:txBody>
      </p:sp>
      <p:graphicFrame>
        <p:nvGraphicFramePr>
          <p:cNvPr id="3" name="Tabella 7">
            <a:extLst>
              <a:ext uri="{FF2B5EF4-FFF2-40B4-BE49-F238E27FC236}">
                <a16:creationId xmlns:a16="http://schemas.microsoft.com/office/drawing/2014/main" xmlns="" id="{76D6A295-EBC2-C171-106E-BCAA67AFC1FA}"/>
              </a:ext>
            </a:extLst>
          </p:cNvPr>
          <p:cNvGraphicFramePr>
            <a:graphicFrameLocks/>
          </p:cNvGraphicFramePr>
          <p:nvPr/>
        </p:nvGraphicFramePr>
        <p:xfrm>
          <a:off x="2126811" y="940652"/>
          <a:ext cx="7356764" cy="5165316"/>
        </p:xfrm>
        <a:graphic>
          <a:graphicData uri="http://schemas.openxmlformats.org/drawingml/2006/table">
            <a:tbl>
              <a:tblPr firstRow="1" bandRow="1">
                <a:tableStyleId>{6E25E649-3F16-4E02-A733-19D2CDBF48F0}</a:tableStyleId>
              </a:tblPr>
              <a:tblGrid>
                <a:gridCol w="3636818">
                  <a:extLst>
                    <a:ext uri="{9D8B030D-6E8A-4147-A177-3AD203B41FA5}">
                      <a16:colId xmlns:a16="http://schemas.microsoft.com/office/drawing/2014/main" xmlns="" val="2077618636"/>
                    </a:ext>
                  </a:extLst>
                </a:gridCol>
                <a:gridCol w="1309255">
                  <a:extLst>
                    <a:ext uri="{9D8B030D-6E8A-4147-A177-3AD203B41FA5}">
                      <a16:colId xmlns:a16="http://schemas.microsoft.com/office/drawing/2014/main" xmlns="" val="2875429255"/>
                    </a:ext>
                  </a:extLst>
                </a:gridCol>
                <a:gridCol w="1309255">
                  <a:extLst>
                    <a:ext uri="{9D8B030D-6E8A-4147-A177-3AD203B41FA5}">
                      <a16:colId xmlns:a16="http://schemas.microsoft.com/office/drawing/2014/main" xmlns="" val="3836303604"/>
                    </a:ext>
                  </a:extLst>
                </a:gridCol>
                <a:gridCol w="1101436">
                  <a:extLst>
                    <a:ext uri="{9D8B030D-6E8A-4147-A177-3AD203B41FA5}">
                      <a16:colId xmlns:a16="http://schemas.microsoft.com/office/drawing/2014/main" xmlns="" val="2664608915"/>
                    </a:ext>
                  </a:extLst>
                </a:gridCol>
              </a:tblGrid>
              <a:tr h="209008">
                <a:tc>
                  <a:txBody>
                    <a:bodyPr/>
                    <a:lstStyle/>
                    <a:p>
                      <a:r>
                        <a:rPr lang="it-IT" sz="1000" dirty="0"/>
                        <a:t>RENDICONTO GESTIONALE RICLASSIFICATO</a:t>
                      </a:r>
                    </a:p>
                  </a:txBody>
                  <a:tcPr marL="46151" marR="46151" marT="23076" marB="23076"/>
                </a:tc>
                <a:tc>
                  <a:txBody>
                    <a:bodyPr/>
                    <a:lstStyle/>
                    <a:p>
                      <a:pPr algn="ctr"/>
                      <a:r>
                        <a:rPr lang="it-IT" sz="1000" dirty="0"/>
                        <a:t>CONSUNTIVO ANNUO 2025</a:t>
                      </a:r>
                    </a:p>
                  </a:txBody>
                  <a:tcPr marL="46151" marR="46151" marT="23076" marB="23076"/>
                </a:tc>
                <a:tc>
                  <a:txBody>
                    <a:bodyPr/>
                    <a:lstStyle/>
                    <a:p>
                      <a:pPr algn="ctr"/>
                      <a:r>
                        <a:rPr lang="it-IT" sz="1000" dirty="0"/>
                        <a:t>PREVENTIVO ANNUO 2025</a:t>
                      </a:r>
                    </a:p>
                  </a:txBody>
                  <a:tcPr marL="46151" marR="46151" marT="23076" marB="23076"/>
                </a:tc>
                <a:tc>
                  <a:txBody>
                    <a:bodyPr/>
                    <a:lstStyle/>
                    <a:p>
                      <a:pPr algn="ctr"/>
                      <a:r>
                        <a:rPr lang="it-IT" sz="1000" dirty="0"/>
                        <a:t>PREVENTIVO ANNUO 2026</a:t>
                      </a:r>
                    </a:p>
                  </a:txBody>
                  <a:tcPr marL="46151" marR="46151" marT="23076" marB="23076"/>
                </a:tc>
                <a:extLst>
                  <a:ext uri="{0D108BD9-81ED-4DB2-BD59-A6C34878D82A}">
                    <a16:rowId xmlns:a16="http://schemas.microsoft.com/office/drawing/2014/main" xmlns="" val="483553666"/>
                  </a:ext>
                </a:extLst>
              </a:tr>
              <a:tr h="236488">
                <a:tc>
                  <a:txBody>
                    <a:bodyPr/>
                    <a:lstStyle/>
                    <a:p>
                      <a:r>
                        <a:rPr lang="it-IT" sz="1100" b="1" u="none" dirty="0"/>
                        <a:t>RICAVI</a:t>
                      </a:r>
                      <a:endParaRPr lang="it-IT" sz="1100" b="1" u="sng" dirty="0"/>
                    </a:p>
                  </a:txBody>
                  <a:tcPr marL="46151" marR="46151" marT="23076" marB="23076"/>
                </a:tc>
                <a:tc>
                  <a:txBody>
                    <a:bodyPr/>
                    <a:lstStyle/>
                    <a:p>
                      <a:pPr algn="r"/>
                      <a:endParaRPr lang="it-IT" sz="1000" dirty="0">
                        <a:highlight>
                          <a:srgbClr val="FFFF00"/>
                        </a:highlight>
                      </a:endParaRPr>
                    </a:p>
                  </a:txBody>
                  <a:tcPr marL="46151" marR="46151" marT="23076" marB="23076"/>
                </a:tc>
                <a:tc>
                  <a:txBody>
                    <a:bodyPr/>
                    <a:lstStyle/>
                    <a:p>
                      <a:pPr algn="r"/>
                      <a:endParaRPr lang="it-IT" sz="1000" dirty="0">
                        <a:highlight>
                          <a:srgbClr val="FFFF00"/>
                        </a:highlight>
                      </a:endParaRPr>
                    </a:p>
                  </a:txBody>
                  <a:tcPr marL="46151" marR="46151" marT="23076" marB="23076"/>
                </a:tc>
                <a:tc>
                  <a:txBody>
                    <a:bodyPr/>
                    <a:lstStyle/>
                    <a:p>
                      <a:pPr algn="r"/>
                      <a:endParaRPr lang="it-IT" sz="1000" dirty="0">
                        <a:highlight>
                          <a:srgbClr val="FFFF00"/>
                        </a:highlight>
                      </a:endParaRPr>
                    </a:p>
                  </a:txBody>
                  <a:tcPr marL="46151" marR="46151" marT="23076" marB="23076"/>
                </a:tc>
                <a:extLst>
                  <a:ext uri="{0D108BD9-81ED-4DB2-BD59-A6C34878D82A}">
                    <a16:rowId xmlns:a16="http://schemas.microsoft.com/office/drawing/2014/main" xmlns="" val="3351031992"/>
                  </a:ext>
                </a:extLst>
              </a:tr>
              <a:tr h="209008">
                <a:tc>
                  <a:txBody>
                    <a:bodyPr/>
                    <a:lstStyle/>
                    <a:p>
                      <a:r>
                        <a:rPr lang="it-IT" sz="1000" dirty="0"/>
                        <a:t>Proventi da attività   A.P.S.S e Cogestione </a:t>
                      </a:r>
                    </a:p>
                  </a:txBody>
                  <a:tcPr marL="46151" marR="46151" marT="23076" marB="23076"/>
                </a:tc>
                <a:tc>
                  <a:txBody>
                    <a:bodyPr/>
                    <a:lstStyle/>
                    <a:p>
                      <a:pPr algn="r"/>
                      <a:r>
                        <a:rPr lang="it-IT" sz="1000" dirty="0"/>
                        <a:t>938.613</a:t>
                      </a:r>
                    </a:p>
                  </a:txBody>
                  <a:tcPr marL="46151" marR="46151" marT="23076" marB="23076"/>
                </a:tc>
                <a:tc>
                  <a:txBody>
                    <a:bodyPr/>
                    <a:lstStyle/>
                    <a:p>
                      <a:pPr algn="r"/>
                      <a:r>
                        <a:rPr lang="it-IT" sz="1000" dirty="0"/>
                        <a:t>885.000</a:t>
                      </a:r>
                    </a:p>
                  </a:txBody>
                  <a:tcPr marL="46151" marR="46151" marT="23076" marB="23076"/>
                </a:tc>
                <a:tc>
                  <a:txBody>
                    <a:bodyPr/>
                    <a:lstStyle/>
                    <a:p>
                      <a:pPr algn="r"/>
                      <a:r>
                        <a:rPr lang="it-IT" sz="1000" dirty="0"/>
                        <a:t>940.000</a:t>
                      </a:r>
                    </a:p>
                  </a:txBody>
                  <a:tcPr marL="46151" marR="46151" marT="23076" marB="23076"/>
                </a:tc>
                <a:extLst>
                  <a:ext uri="{0D108BD9-81ED-4DB2-BD59-A6C34878D82A}">
                    <a16:rowId xmlns:a16="http://schemas.microsoft.com/office/drawing/2014/main" xmlns="" val="1352081141"/>
                  </a:ext>
                </a:extLst>
              </a:tr>
              <a:tr h="209008">
                <a:tc>
                  <a:txBody>
                    <a:bodyPr/>
                    <a:lstStyle/>
                    <a:p>
                      <a:r>
                        <a:rPr lang="it-IT" sz="1000" dirty="0"/>
                        <a:t>Contributi 5 x mille</a:t>
                      </a:r>
                    </a:p>
                  </a:txBody>
                  <a:tcPr marL="46151" marR="46151" marT="23076" marB="23076"/>
                </a:tc>
                <a:tc>
                  <a:txBody>
                    <a:bodyPr/>
                    <a:lstStyle/>
                    <a:p>
                      <a:pPr algn="r"/>
                      <a:r>
                        <a:rPr lang="it-IT" sz="1000" dirty="0"/>
                        <a:t> 11.658  </a:t>
                      </a:r>
                    </a:p>
                  </a:txBody>
                  <a:tcPr marL="46151" marR="46151" marT="23076" marB="23076"/>
                </a:tc>
                <a:tc>
                  <a:txBody>
                    <a:bodyPr/>
                    <a:lstStyle/>
                    <a:p>
                      <a:pPr algn="r"/>
                      <a:r>
                        <a:rPr lang="it-IT" sz="1000" dirty="0"/>
                        <a:t> 10.000 </a:t>
                      </a:r>
                    </a:p>
                  </a:txBody>
                  <a:tcPr marL="46151" marR="46151" marT="23076" marB="23076"/>
                </a:tc>
                <a:tc>
                  <a:txBody>
                    <a:bodyPr/>
                    <a:lstStyle/>
                    <a:p>
                      <a:pPr algn="r"/>
                      <a:r>
                        <a:rPr lang="it-IT" sz="1000" dirty="0"/>
                        <a:t> 12.000 </a:t>
                      </a:r>
                    </a:p>
                  </a:txBody>
                  <a:tcPr marL="46151" marR="46151" marT="23076" marB="23076"/>
                </a:tc>
                <a:extLst>
                  <a:ext uri="{0D108BD9-81ED-4DB2-BD59-A6C34878D82A}">
                    <a16:rowId xmlns:a16="http://schemas.microsoft.com/office/drawing/2014/main" xmlns="" val="1186242139"/>
                  </a:ext>
                </a:extLst>
              </a:tr>
              <a:tr h="230164">
                <a:tc>
                  <a:txBody>
                    <a:bodyPr/>
                    <a:lstStyle/>
                    <a:p>
                      <a:r>
                        <a:rPr lang="it-IT" sz="1000" dirty="0"/>
                        <a:t>Altri ricavi e proventi</a:t>
                      </a:r>
                    </a:p>
                  </a:txBody>
                  <a:tcPr marL="46151" marR="46151" marT="23076" marB="23076"/>
                </a:tc>
                <a:tc>
                  <a:txBody>
                    <a:bodyPr/>
                    <a:lstStyle/>
                    <a:p>
                      <a:pPr algn="r"/>
                      <a:r>
                        <a:rPr lang="it-IT" sz="1000" dirty="0"/>
                        <a:t>79.247  </a:t>
                      </a:r>
                    </a:p>
                  </a:txBody>
                  <a:tcPr marL="46151" marR="46151" marT="23076" marB="23076">
                    <a:lnB w="12700" cap="flat" cmpd="sng" algn="ctr">
                      <a:solidFill>
                        <a:schemeClr val="tx1"/>
                      </a:solidFill>
                      <a:prstDash val="solid"/>
                      <a:round/>
                      <a:headEnd type="none" w="med" len="med"/>
                      <a:tailEnd type="none" w="med" len="med"/>
                    </a:lnB>
                  </a:tcPr>
                </a:tc>
                <a:tc>
                  <a:txBody>
                    <a:bodyPr/>
                    <a:lstStyle/>
                    <a:p>
                      <a:pPr algn="r"/>
                      <a:r>
                        <a:rPr lang="it-IT" sz="1000" dirty="0"/>
                        <a:t> 13.000  </a:t>
                      </a:r>
                    </a:p>
                  </a:txBody>
                  <a:tcPr marL="46151" marR="46151" marT="23076" marB="23076">
                    <a:lnB w="12700" cap="flat" cmpd="sng" algn="ctr">
                      <a:solidFill>
                        <a:schemeClr val="tx1"/>
                      </a:solidFill>
                      <a:prstDash val="solid"/>
                      <a:round/>
                      <a:headEnd type="none" w="med" len="med"/>
                      <a:tailEnd type="none" w="med" len="med"/>
                    </a:lnB>
                  </a:tcPr>
                </a:tc>
                <a:tc>
                  <a:txBody>
                    <a:bodyPr/>
                    <a:lstStyle/>
                    <a:p>
                      <a:pPr algn="r"/>
                      <a:r>
                        <a:rPr lang="it-IT" sz="1000" dirty="0"/>
                        <a:t> 28.000  </a:t>
                      </a:r>
                    </a:p>
                  </a:txBody>
                  <a:tcPr marL="46151" marR="46151" marT="23076" marB="23076">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074739979"/>
                  </a:ext>
                </a:extLst>
              </a:tr>
              <a:tr h="209008">
                <a:tc>
                  <a:txBody>
                    <a:bodyPr/>
                    <a:lstStyle/>
                    <a:p>
                      <a:r>
                        <a:rPr lang="it-IT" sz="1100" b="0" i="1" dirty="0"/>
                        <a:t>TOTALE RICAVI</a:t>
                      </a:r>
                    </a:p>
                  </a:txBody>
                  <a:tcPr marL="46151" marR="46151" marT="23076" marB="23076"/>
                </a:tc>
                <a:tc>
                  <a:txBody>
                    <a:bodyPr/>
                    <a:lstStyle/>
                    <a:p>
                      <a:pPr algn="r"/>
                      <a:r>
                        <a:rPr lang="it-IT" sz="1100" b="1" i="1" dirty="0"/>
                        <a:t> 1.029.518</a:t>
                      </a:r>
                    </a:p>
                  </a:txBody>
                  <a:tcPr marL="46151" marR="46151" marT="23076" marB="23076">
                    <a:lnT w="12700" cap="flat" cmpd="sng" algn="ctr">
                      <a:solidFill>
                        <a:schemeClr val="tx1"/>
                      </a:solidFill>
                      <a:prstDash val="solid"/>
                      <a:round/>
                      <a:headEnd type="none" w="med" len="med"/>
                      <a:tailEnd type="none" w="med" len="med"/>
                    </a:lnT>
                  </a:tcPr>
                </a:tc>
                <a:tc>
                  <a:txBody>
                    <a:bodyPr/>
                    <a:lstStyle/>
                    <a:p>
                      <a:pPr algn="r"/>
                      <a:r>
                        <a:rPr lang="it-IT" sz="1100" b="1" i="1" dirty="0"/>
                        <a:t>908.000 </a:t>
                      </a:r>
                    </a:p>
                  </a:txBody>
                  <a:tcPr marL="46151" marR="46151" marT="23076" marB="23076">
                    <a:lnT w="12700" cap="flat" cmpd="sng" algn="ctr">
                      <a:solidFill>
                        <a:schemeClr val="tx1"/>
                      </a:solidFill>
                      <a:prstDash val="solid"/>
                      <a:round/>
                      <a:headEnd type="none" w="med" len="med"/>
                      <a:tailEnd type="none" w="med" len="med"/>
                    </a:lnT>
                  </a:tcPr>
                </a:tc>
                <a:tc>
                  <a:txBody>
                    <a:bodyPr/>
                    <a:lstStyle/>
                    <a:p>
                      <a:pPr algn="r"/>
                      <a:r>
                        <a:rPr lang="it-IT" sz="1100" b="1" i="1" dirty="0"/>
                        <a:t>980.000 </a:t>
                      </a:r>
                    </a:p>
                  </a:txBody>
                  <a:tcPr marL="46151" marR="46151" marT="23076" marB="23076">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2911587493"/>
                  </a:ext>
                </a:extLst>
              </a:tr>
              <a:tr h="28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100" b="1" u="none" dirty="0"/>
                        <a:t>COSTI</a:t>
                      </a:r>
                      <a:endParaRPr lang="it-IT" sz="1100" b="1" u="sng" dirty="0"/>
                    </a:p>
                  </a:txBody>
                  <a:tcPr marL="46151" marR="46151" marT="23076" marB="23076" anchor="b"/>
                </a:tc>
                <a:tc>
                  <a:txBody>
                    <a:bodyPr/>
                    <a:lstStyle/>
                    <a:p>
                      <a:pPr algn="r"/>
                      <a:endParaRPr lang="it-IT" sz="1000" dirty="0">
                        <a:highlight>
                          <a:srgbClr val="FFFF00"/>
                        </a:highlight>
                      </a:endParaRPr>
                    </a:p>
                  </a:txBody>
                  <a:tcPr marL="46151" marR="46151" marT="23076" marB="23076"/>
                </a:tc>
                <a:tc>
                  <a:txBody>
                    <a:bodyPr/>
                    <a:lstStyle/>
                    <a:p>
                      <a:pPr algn="r"/>
                      <a:endParaRPr lang="it-IT" sz="1000" dirty="0">
                        <a:highlight>
                          <a:srgbClr val="FFFF00"/>
                        </a:highlight>
                      </a:endParaRPr>
                    </a:p>
                  </a:txBody>
                  <a:tcPr marL="46151" marR="46151" marT="23076" marB="23076"/>
                </a:tc>
                <a:tc>
                  <a:txBody>
                    <a:bodyPr/>
                    <a:lstStyle/>
                    <a:p>
                      <a:pPr algn="r"/>
                      <a:endParaRPr lang="it-IT" sz="1000" dirty="0">
                        <a:highlight>
                          <a:srgbClr val="FFFF00"/>
                        </a:highlight>
                      </a:endParaRPr>
                    </a:p>
                  </a:txBody>
                  <a:tcPr marL="46151" marR="46151" marT="23076" marB="23076"/>
                </a:tc>
                <a:extLst>
                  <a:ext uri="{0D108BD9-81ED-4DB2-BD59-A6C34878D82A}">
                    <a16:rowId xmlns:a16="http://schemas.microsoft.com/office/drawing/2014/main" xmlns="" val="2766314526"/>
                  </a:ext>
                </a:extLst>
              </a:tr>
              <a:tr h="209008">
                <a:tc>
                  <a:txBody>
                    <a:bodyPr/>
                    <a:lstStyle/>
                    <a:p>
                      <a:r>
                        <a:rPr lang="it-IT" sz="1000" dirty="0"/>
                        <a:t>Quote associative (AVIS) Nazionale</a:t>
                      </a:r>
                    </a:p>
                  </a:txBody>
                  <a:tcPr marL="46151" marR="46151" marT="23076" marB="23076"/>
                </a:tc>
                <a:tc>
                  <a:txBody>
                    <a:bodyPr/>
                    <a:lstStyle/>
                    <a:p>
                      <a:pPr algn="r"/>
                      <a:r>
                        <a:rPr lang="it-IT" sz="1000" dirty="0"/>
                        <a:t> 24.579</a:t>
                      </a:r>
                    </a:p>
                  </a:txBody>
                  <a:tcPr marL="46151" marR="46151" marT="23076" marB="23076"/>
                </a:tc>
                <a:tc>
                  <a:txBody>
                    <a:bodyPr/>
                    <a:lstStyle/>
                    <a:p>
                      <a:pPr algn="r"/>
                      <a:r>
                        <a:rPr lang="it-IT" sz="1000" dirty="0"/>
                        <a:t>24.000</a:t>
                      </a:r>
                    </a:p>
                  </a:txBody>
                  <a:tcPr marL="46151" marR="46151" marT="23076" marB="23076"/>
                </a:tc>
                <a:tc>
                  <a:txBody>
                    <a:bodyPr/>
                    <a:lstStyle/>
                    <a:p>
                      <a:pPr algn="r"/>
                      <a:r>
                        <a:rPr lang="it-IT" sz="1000" dirty="0"/>
                        <a:t>25.000</a:t>
                      </a:r>
                    </a:p>
                  </a:txBody>
                  <a:tcPr marL="46151" marR="46151" marT="23076" marB="23076"/>
                </a:tc>
                <a:extLst>
                  <a:ext uri="{0D108BD9-81ED-4DB2-BD59-A6C34878D82A}">
                    <a16:rowId xmlns:a16="http://schemas.microsoft.com/office/drawing/2014/main" xmlns="" val="3198384124"/>
                  </a:ext>
                </a:extLst>
              </a:tr>
              <a:tr h="209008">
                <a:tc>
                  <a:txBody>
                    <a:bodyPr/>
                    <a:lstStyle/>
                    <a:p>
                      <a:r>
                        <a:rPr lang="it-IT" sz="1000" dirty="0"/>
                        <a:t>Costo personale dipendente</a:t>
                      </a:r>
                    </a:p>
                  </a:txBody>
                  <a:tcPr marL="46151" marR="46151" marT="23076" marB="23076"/>
                </a:tc>
                <a:tc>
                  <a:txBody>
                    <a:bodyPr/>
                    <a:lstStyle/>
                    <a:p>
                      <a:pPr algn="r"/>
                      <a:r>
                        <a:rPr lang="it-IT" sz="1000" dirty="0"/>
                        <a:t>239.393  </a:t>
                      </a:r>
                    </a:p>
                  </a:txBody>
                  <a:tcPr marL="46151" marR="46151" marT="23076" marB="23076"/>
                </a:tc>
                <a:tc>
                  <a:txBody>
                    <a:bodyPr/>
                    <a:lstStyle/>
                    <a:p>
                      <a:pPr algn="r"/>
                      <a:r>
                        <a:rPr lang="it-IT" sz="1000" dirty="0"/>
                        <a:t>207.000</a:t>
                      </a:r>
                    </a:p>
                  </a:txBody>
                  <a:tcPr marL="46151" marR="46151" marT="23076" marB="23076"/>
                </a:tc>
                <a:tc>
                  <a:txBody>
                    <a:bodyPr/>
                    <a:lstStyle/>
                    <a:p>
                      <a:pPr algn="r"/>
                      <a:r>
                        <a:rPr lang="it-IT" sz="1000" dirty="0"/>
                        <a:t>248.000</a:t>
                      </a:r>
                    </a:p>
                  </a:txBody>
                  <a:tcPr marL="46151" marR="46151" marT="23076" marB="23076"/>
                </a:tc>
                <a:extLst>
                  <a:ext uri="{0D108BD9-81ED-4DB2-BD59-A6C34878D82A}">
                    <a16:rowId xmlns:a16="http://schemas.microsoft.com/office/drawing/2014/main" xmlns="" val="4228408671"/>
                  </a:ext>
                </a:extLst>
              </a:tr>
              <a:tr h="209008">
                <a:tc>
                  <a:txBody>
                    <a:bodyPr/>
                    <a:lstStyle/>
                    <a:p>
                      <a:r>
                        <a:rPr lang="it-IT" sz="1000" dirty="0"/>
                        <a:t>Prestazioni mediche e infermieristiche/ </a:t>
                      </a:r>
                      <a:r>
                        <a:rPr lang="it-IT" sz="1000" dirty="0" err="1"/>
                        <a:t>rimb.chilom</a:t>
                      </a:r>
                      <a:r>
                        <a:rPr lang="it-IT" sz="1000" dirty="0"/>
                        <a:t>.</a:t>
                      </a:r>
                    </a:p>
                  </a:txBody>
                  <a:tcPr marL="46151" marR="46151" marT="23076" marB="23076"/>
                </a:tc>
                <a:tc>
                  <a:txBody>
                    <a:bodyPr/>
                    <a:lstStyle/>
                    <a:p>
                      <a:pPr algn="r"/>
                      <a:r>
                        <a:rPr lang="it-IT" sz="1000" dirty="0"/>
                        <a:t>272.501</a:t>
                      </a:r>
                    </a:p>
                  </a:txBody>
                  <a:tcPr marL="46151" marR="46151" marT="23076" marB="23076"/>
                </a:tc>
                <a:tc>
                  <a:txBody>
                    <a:bodyPr/>
                    <a:lstStyle/>
                    <a:p>
                      <a:pPr algn="r"/>
                      <a:r>
                        <a:rPr lang="it-IT" sz="1000" dirty="0"/>
                        <a:t>328.000</a:t>
                      </a:r>
                    </a:p>
                  </a:txBody>
                  <a:tcPr marL="46151" marR="46151" marT="23076" marB="23076"/>
                </a:tc>
                <a:tc>
                  <a:txBody>
                    <a:bodyPr/>
                    <a:lstStyle/>
                    <a:p>
                      <a:pPr algn="r"/>
                      <a:r>
                        <a:rPr lang="it-IT" sz="1000" dirty="0"/>
                        <a:t>290.000</a:t>
                      </a:r>
                    </a:p>
                  </a:txBody>
                  <a:tcPr marL="46151" marR="46151" marT="23076" marB="23076"/>
                </a:tc>
                <a:extLst>
                  <a:ext uri="{0D108BD9-81ED-4DB2-BD59-A6C34878D82A}">
                    <a16:rowId xmlns:a16="http://schemas.microsoft.com/office/drawing/2014/main" xmlns="" val="2681192250"/>
                  </a:ext>
                </a:extLst>
              </a:tr>
              <a:tr h="209008">
                <a:tc>
                  <a:txBody>
                    <a:bodyPr/>
                    <a:lstStyle/>
                    <a:p>
                      <a:r>
                        <a:rPr lang="it-IT" sz="1000" dirty="0"/>
                        <a:t>Rimborso Donazioni Avis Comunali</a:t>
                      </a:r>
                    </a:p>
                  </a:txBody>
                  <a:tcPr marL="46151" marR="46151" marT="23076" marB="23076"/>
                </a:tc>
                <a:tc>
                  <a:txBody>
                    <a:bodyPr/>
                    <a:lstStyle/>
                    <a:p>
                      <a:pPr algn="r"/>
                      <a:r>
                        <a:rPr lang="it-IT" sz="1000" dirty="0"/>
                        <a:t>289.199</a:t>
                      </a:r>
                    </a:p>
                  </a:txBody>
                  <a:tcPr marL="46151" marR="46151" marT="23076" marB="23076"/>
                </a:tc>
                <a:tc>
                  <a:txBody>
                    <a:bodyPr/>
                    <a:lstStyle/>
                    <a:p>
                      <a:pPr algn="r"/>
                      <a:r>
                        <a:rPr lang="it-IT" sz="1000" dirty="0"/>
                        <a:t>270.000</a:t>
                      </a:r>
                    </a:p>
                  </a:txBody>
                  <a:tcPr marL="46151" marR="46151" marT="23076" marB="23076"/>
                </a:tc>
                <a:tc>
                  <a:txBody>
                    <a:bodyPr/>
                    <a:lstStyle/>
                    <a:p>
                      <a:pPr algn="r"/>
                      <a:r>
                        <a:rPr lang="it-IT" sz="1000" dirty="0"/>
                        <a:t>265.000</a:t>
                      </a:r>
                    </a:p>
                  </a:txBody>
                  <a:tcPr marL="46151" marR="46151" marT="23076" marB="23076"/>
                </a:tc>
                <a:extLst>
                  <a:ext uri="{0D108BD9-81ED-4DB2-BD59-A6C34878D82A}">
                    <a16:rowId xmlns:a16="http://schemas.microsoft.com/office/drawing/2014/main" xmlns="" val="2130569724"/>
                  </a:ext>
                </a:extLst>
              </a:tr>
              <a:tr h="209008">
                <a:tc>
                  <a:txBody>
                    <a:bodyPr/>
                    <a:lstStyle/>
                    <a:p>
                      <a:r>
                        <a:rPr lang="it-IT" sz="1000" dirty="0"/>
                        <a:t>Spese </a:t>
                      </a:r>
                      <a:r>
                        <a:rPr lang="it-IT" sz="1000" dirty="0" err="1"/>
                        <a:t>ammin</a:t>
                      </a:r>
                      <a:r>
                        <a:rPr lang="it-IT" sz="1000" dirty="0"/>
                        <a:t>. e consulenze / </a:t>
                      </a:r>
                      <a:r>
                        <a:rPr lang="it-IT" sz="1000" dirty="0" err="1"/>
                        <a:t>assic</a:t>
                      </a:r>
                      <a:r>
                        <a:rPr lang="it-IT" sz="1000" dirty="0"/>
                        <a:t>. Donat/Medici</a:t>
                      </a:r>
                    </a:p>
                  </a:txBody>
                  <a:tcPr marL="46151" marR="46151" marT="23076" marB="23076"/>
                </a:tc>
                <a:tc>
                  <a:txBody>
                    <a:bodyPr/>
                    <a:lstStyle/>
                    <a:p>
                      <a:pPr algn="r"/>
                      <a:r>
                        <a:rPr lang="it-IT" sz="1000" dirty="0"/>
                        <a:t>51.368</a:t>
                      </a:r>
                    </a:p>
                  </a:txBody>
                  <a:tcPr marL="46151" marR="46151" marT="23076" marB="23076"/>
                </a:tc>
                <a:tc>
                  <a:txBody>
                    <a:bodyPr/>
                    <a:lstStyle/>
                    <a:p>
                      <a:pPr algn="r"/>
                      <a:r>
                        <a:rPr lang="it-IT" sz="1000" dirty="0"/>
                        <a:t> 21.200</a:t>
                      </a:r>
                    </a:p>
                  </a:txBody>
                  <a:tcPr marL="46151" marR="46151" marT="23076" marB="23076"/>
                </a:tc>
                <a:tc>
                  <a:txBody>
                    <a:bodyPr/>
                    <a:lstStyle/>
                    <a:p>
                      <a:pPr algn="r"/>
                      <a:r>
                        <a:rPr lang="it-IT" sz="1000" dirty="0"/>
                        <a:t> 43.400</a:t>
                      </a:r>
                    </a:p>
                  </a:txBody>
                  <a:tcPr marL="46151" marR="46151" marT="23076" marB="23076"/>
                </a:tc>
                <a:extLst>
                  <a:ext uri="{0D108BD9-81ED-4DB2-BD59-A6C34878D82A}">
                    <a16:rowId xmlns:a16="http://schemas.microsoft.com/office/drawing/2014/main" xmlns="" val="856023574"/>
                  </a:ext>
                </a:extLst>
              </a:tr>
              <a:tr h="209008">
                <a:tc>
                  <a:txBody>
                    <a:bodyPr/>
                    <a:lstStyle/>
                    <a:p>
                      <a:r>
                        <a:rPr lang="it-IT" sz="1000" dirty="0"/>
                        <a:t>Spese generali</a:t>
                      </a:r>
                    </a:p>
                  </a:txBody>
                  <a:tcPr marL="46151" marR="46151" marT="23076" marB="23076"/>
                </a:tc>
                <a:tc>
                  <a:txBody>
                    <a:bodyPr/>
                    <a:lstStyle/>
                    <a:p>
                      <a:pPr algn="r"/>
                      <a:r>
                        <a:rPr lang="it-IT" sz="1000" dirty="0"/>
                        <a:t>3.541</a:t>
                      </a:r>
                    </a:p>
                  </a:txBody>
                  <a:tcPr marL="46151" marR="46151" marT="23076" marB="23076"/>
                </a:tc>
                <a:tc>
                  <a:txBody>
                    <a:bodyPr/>
                    <a:lstStyle/>
                    <a:p>
                      <a:pPr algn="r"/>
                      <a:r>
                        <a:rPr lang="it-IT" sz="1000" dirty="0"/>
                        <a:t>7.500</a:t>
                      </a:r>
                    </a:p>
                  </a:txBody>
                  <a:tcPr marL="46151" marR="46151" marT="23076" marB="23076"/>
                </a:tc>
                <a:tc>
                  <a:txBody>
                    <a:bodyPr/>
                    <a:lstStyle/>
                    <a:p>
                      <a:pPr algn="r"/>
                      <a:r>
                        <a:rPr lang="it-IT" sz="1000" dirty="0"/>
                        <a:t>4.000</a:t>
                      </a:r>
                    </a:p>
                  </a:txBody>
                  <a:tcPr marL="46151" marR="46151" marT="23076" marB="23076"/>
                </a:tc>
                <a:extLst>
                  <a:ext uri="{0D108BD9-81ED-4DB2-BD59-A6C34878D82A}">
                    <a16:rowId xmlns:a16="http://schemas.microsoft.com/office/drawing/2014/main" xmlns="" val="1667263120"/>
                  </a:ext>
                </a:extLst>
              </a:tr>
              <a:tr h="2090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000" dirty="0"/>
                        <a:t>Costi per servizi utenze e pulizie</a:t>
                      </a:r>
                    </a:p>
                  </a:txBody>
                  <a:tcPr marL="46151" marR="46151" marT="23076" marB="23076"/>
                </a:tc>
                <a:tc>
                  <a:txBody>
                    <a:bodyPr/>
                    <a:lstStyle/>
                    <a:p>
                      <a:pPr algn="r"/>
                      <a:r>
                        <a:rPr lang="it-IT" sz="1000" dirty="0"/>
                        <a:t>15.656</a:t>
                      </a:r>
                    </a:p>
                  </a:txBody>
                  <a:tcPr marL="46151" marR="46151" marT="23076" marB="23076"/>
                </a:tc>
                <a:tc>
                  <a:txBody>
                    <a:bodyPr/>
                    <a:lstStyle/>
                    <a:p>
                      <a:pPr algn="r"/>
                      <a:r>
                        <a:rPr lang="it-IT" sz="1000" dirty="0"/>
                        <a:t>11.580</a:t>
                      </a:r>
                    </a:p>
                  </a:txBody>
                  <a:tcPr marL="46151" marR="46151" marT="23076" marB="23076"/>
                </a:tc>
                <a:tc>
                  <a:txBody>
                    <a:bodyPr/>
                    <a:lstStyle/>
                    <a:p>
                      <a:pPr algn="r"/>
                      <a:r>
                        <a:rPr lang="it-IT" sz="1000" dirty="0"/>
                        <a:t>18.000</a:t>
                      </a:r>
                    </a:p>
                  </a:txBody>
                  <a:tcPr marL="46151" marR="46151" marT="23076" marB="23076"/>
                </a:tc>
                <a:extLst>
                  <a:ext uri="{0D108BD9-81ED-4DB2-BD59-A6C34878D82A}">
                    <a16:rowId xmlns:a16="http://schemas.microsoft.com/office/drawing/2014/main" xmlns="" val="1914801482"/>
                  </a:ext>
                </a:extLst>
              </a:tr>
              <a:tr h="209008">
                <a:tc>
                  <a:txBody>
                    <a:bodyPr/>
                    <a:lstStyle/>
                    <a:p>
                      <a:r>
                        <a:rPr lang="it-IT" sz="1000" dirty="0"/>
                        <a:t>Costi per affitti </a:t>
                      </a:r>
                      <a:r>
                        <a:rPr lang="it-IT" sz="1000" dirty="0" err="1"/>
                        <a:t>immob</a:t>
                      </a:r>
                      <a:r>
                        <a:rPr lang="it-IT" sz="1000" dirty="0"/>
                        <a:t>. e canoni </a:t>
                      </a:r>
                      <a:r>
                        <a:rPr lang="it-IT" sz="1000" dirty="0" err="1"/>
                        <a:t>manut</a:t>
                      </a:r>
                      <a:r>
                        <a:rPr lang="it-IT" sz="1000" dirty="0"/>
                        <a:t>. software </a:t>
                      </a:r>
                    </a:p>
                  </a:txBody>
                  <a:tcPr marL="46151" marR="46151" marT="23076" marB="23076"/>
                </a:tc>
                <a:tc>
                  <a:txBody>
                    <a:bodyPr/>
                    <a:lstStyle/>
                    <a:p>
                      <a:pPr algn="r"/>
                      <a:r>
                        <a:rPr lang="it-IT" sz="1000" dirty="0"/>
                        <a:t>17.905</a:t>
                      </a:r>
                    </a:p>
                  </a:txBody>
                  <a:tcPr marL="46151" marR="46151" marT="23076" marB="23076"/>
                </a:tc>
                <a:tc>
                  <a:txBody>
                    <a:bodyPr/>
                    <a:lstStyle/>
                    <a:p>
                      <a:pPr algn="r"/>
                      <a:r>
                        <a:rPr lang="it-IT" sz="1000" dirty="0"/>
                        <a:t>23.400</a:t>
                      </a:r>
                    </a:p>
                  </a:txBody>
                  <a:tcPr marL="46151" marR="46151" marT="23076" marB="23076"/>
                </a:tc>
                <a:tc>
                  <a:txBody>
                    <a:bodyPr/>
                    <a:lstStyle/>
                    <a:p>
                      <a:pPr algn="r"/>
                      <a:r>
                        <a:rPr lang="it-IT" sz="1000" dirty="0"/>
                        <a:t>22.500</a:t>
                      </a:r>
                    </a:p>
                  </a:txBody>
                  <a:tcPr marL="46151" marR="46151" marT="23076" marB="23076"/>
                </a:tc>
                <a:extLst>
                  <a:ext uri="{0D108BD9-81ED-4DB2-BD59-A6C34878D82A}">
                    <a16:rowId xmlns:a16="http://schemas.microsoft.com/office/drawing/2014/main" xmlns="" val="192176304"/>
                  </a:ext>
                </a:extLst>
              </a:tr>
              <a:tr h="209008">
                <a:tc>
                  <a:txBody>
                    <a:bodyPr/>
                    <a:lstStyle/>
                    <a:p>
                      <a:r>
                        <a:rPr lang="it-IT" sz="1000" dirty="0"/>
                        <a:t>Ammortamenti </a:t>
                      </a:r>
                      <a:r>
                        <a:rPr lang="it-IT" sz="1000" dirty="0" err="1"/>
                        <a:t>macch</a:t>
                      </a:r>
                      <a:r>
                        <a:rPr lang="it-IT" sz="1000" dirty="0"/>
                        <a:t>. Ufficio/ Arredamento</a:t>
                      </a:r>
                    </a:p>
                  </a:txBody>
                  <a:tcPr marL="46151" marR="46151" marT="23076" marB="23076"/>
                </a:tc>
                <a:tc>
                  <a:txBody>
                    <a:bodyPr/>
                    <a:lstStyle/>
                    <a:p>
                      <a:pPr algn="r"/>
                      <a:r>
                        <a:rPr lang="it-IT" sz="1000" dirty="0"/>
                        <a:t>5.722</a:t>
                      </a:r>
                    </a:p>
                  </a:txBody>
                  <a:tcPr marL="46151" marR="46151" marT="23076" marB="23076"/>
                </a:tc>
                <a:tc>
                  <a:txBody>
                    <a:bodyPr/>
                    <a:lstStyle/>
                    <a:p>
                      <a:pPr algn="r"/>
                      <a:r>
                        <a:rPr lang="it-IT" sz="1000" dirty="0"/>
                        <a:t>7.300</a:t>
                      </a:r>
                    </a:p>
                  </a:txBody>
                  <a:tcPr marL="46151" marR="46151" marT="23076" marB="23076"/>
                </a:tc>
                <a:tc>
                  <a:txBody>
                    <a:bodyPr/>
                    <a:lstStyle/>
                    <a:p>
                      <a:pPr algn="r"/>
                      <a:r>
                        <a:rPr lang="it-IT" sz="1000" dirty="0"/>
                        <a:t>8.000</a:t>
                      </a:r>
                    </a:p>
                  </a:txBody>
                  <a:tcPr marL="46151" marR="46151" marT="23076" marB="23076"/>
                </a:tc>
                <a:extLst>
                  <a:ext uri="{0D108BD9-81ED-4DB2-BD59-A6C34878D82A}">
                    <a16:rowId xmlns:a16="http://schemas.microsoft.com/office/drawing/2014/main" xmlns="" val="2125413087"/>
                  </a:ext>
                </a:extLst>
              </a:tr>
              <a:tr h="209008">
                <a:tc>
                  <a:txBody>
                    <a:bodyPr/>
                    <a:lstStyle/>
                    <a:p>
                      <a:r>
                        <a:rPr lang="it-IT" sz="1000" dirty="0"/>
                        <a:t>Spese Gestionale Ser. Avis (</a:t>
                      </a:r>
                      <a:r>
                        <a:rPr lang="it-IT" sz="1000" dirty="0" err="1"/>
                        <a:t>inform</a:t>
                      </a:r>
                      <a:r>
                        <a:rPr lang="it-IT" sz="1000" dirty="0"/>
                        <a:t>-</a:t>
                      </a:r>
                      <a:r>
                        <a:rPr lang="it-IT" sz="1000" dirty="0" err="1"/>
                        <a:t>sicurez</a:t>
                      </a:r>
                      <a:r>
                        <a:rPr lang="it-IT" sz="1000" dirty="0"/>
                        <a:t>-privacy-RSPP)</a:t>
                      </a:r>
                    </a:p>
                  </a:txBody>
                  <a:tcPr marL="46151" marR="46151" marT="23076" marB="23076"/>
                </a:tc>
                <a:tc>
                  <a:txBody>
                    <a:bodyPr/>
                    <a:lstStyle/>
                    <a:p>
                      <a:pPr algn="r"/>
                      <a:r>
                        <a:rPr lang="it-IT" sz="1000" dirty="0"/>
                        <a:t>15.153</a:t>
                      </a:r>
                    </a:p>
                  </a:txBody>
                  <a:tcPr marL="46151" marR="46151" marT="23076" marB="23076"/>
                </a:tc>
                <a:tc>
                  <a:txBody>
                    <a:bodyPr/>
                    <a:lstStyle/>
                    <a:p>
                      <a:pPr algn="r"/>
                      <a:r>
                        <a:rPr lang="it-IT" sz="1000" dirty="0"/>
                        <a:t>14.100</a:t>
                      </a:r>
                    </a:p>
                  </a:txBody>
                  <a:tcPr marL="46151" marR="46151" marT="23076" marB="23076"/>
                </a:tc>
                <a:tc>
                  <a:txBody>
                    <a:bodyPr/>
                    <a:lstStyle/>
                    <a:p>
                      <a:pPr algn="r"/>
                      <a:r>
                        <a:rPr lang="it-IT" sz="1000" dirty="0"/>
                        <a:t>15.000</a:t>
                      </a:r>
                    </a:p>
                  </a:txBody>
                  <a:tcPr marL="46151" marR="46151" marT="23076" marB="23076"/>
                </a:tc>
                <a:extLst>
                  <a:ext uri="{0D108BD9-81ED-4DB2-BD59-A6C34878D82A}">
                    <a16:rowId xmlns:a16="http://schemas.microsoft.com/office/drawing/2014/main" xmlns="" val="1577378423"/>
                  </a:ext>
                </a:extLst>
              </a:tr>
              <a:tr h="209008">
                <a:tc>
                  <a:txBody>
                    <a:bodyPr/>
                    <a:lstStyle/>
                    <a:p>
                      <a:r>
                        <a:rPr lang="it-IT" sz="1000" dirty="0"/>
                        <a:t>Attività promozionale - Progetto Scuola – Spese commissioni </a:t>
                      </a:r>
                    </a:p>
                  </a:txBody>
                  <a:tcPr marL="46151" marR="46151" marT="23076" marB="23076"/>
                </a:tc>
                <a:tc>
                  <a:txBody>
                    <a:bodyPr/>
                    <a:lstStyle/>
                    <a:p>
                      <a:pPr algn="r"/>
                      <a:r>
                        <a:rPr lang="it-IT" sz="1000" dirty="0"/>
                        <a:t>5.486</a:t>
                      </a:r>
                    </a:p>
                  </a:txBody>
                  <a:tcPr marL="46151" marR="46151" marT="23076" marB="23076"/>
                </a:tc>
                <a:tc>
                  <a:txBody>
                    <a:bodyPr/>
                    <a:lstStyle/>
                    <a:p>
                      <a:pPr algn="r"/>
                      <a:r>
                        <a:rPr lang="it-IT" sz="1000" dirty="0"/>
                        <a:t>15.000</a:t>
                      </a:r>
                    </a:p>
                  </a:txBody>
                  <a:tcPr marL="46151" marR="46151" marT="23076" marB="23076"/>
                </a:tc>
                <a:tc>
                  <a:txBody>
                    <a:bodyPr/>
                    <a:lstStyle/>
                    <a:p>
                      <a:pPr algn="r"/>
                      <a:r>
                        <a:rPr lang="it-IT" sz="1000" dirty="0"/>
                        <a:t>11.000</a:t>
                      </a:r>
                    </a:p>
                  </a:txBody>
                  <a:tcPr marL="46151" marR="46151" marT="23076" marB="23076"/>
                </a:tc>
                <a:extLst>
                  <a:ext uri="{0D108BD9-81ED-4DB2-BD59-A6C34878D82A}">
                    <a16:rowId xmlns:a16="http://schemas.microsoft.com/office/drawing/2014/main" xmlns="" val="2656336929"/>
                  </a:ext>
                </a:extLst>
              </a:tr>
              <a:tr h="209008">
                <a:tc>
                  <a:txBody>
                    <a:bodyPr/>
                    <a:lstStyle/>
                    <a:p>
                      <a:r>
                        <a:rPr lang="it-IT" sz="1000" dirty="0" err="1"/>
                        <a:t>Rimb</a:t>
                      </a:r>
                      <a:r>
                        <a:rPr lang="it-IT" sz="1000" dirty="0"/>
                        <a:t>. spese Direttivo – </a:t>
                      </a:r>
                      <a:r>
                        <a:rPr lang="it-IT" sz="1000" dirty="0" err="1"/>
                        <a:t>Riun</a:t>
                      </a:r>
                      <a:r>
                        <a:rPr lang="it-IT" sz="1000" dirty="0"/>
                        <a:t>. Esecutivo -Consulta Pres.</a:t>
                      </a:r>
                    </a:p>
                  </a:txBody>
                  <a:tcPr marL="46151" marR="46151" marT="23076" marB="23076"/>
                </a:tc>
                <a:tc>
                  <a:txBody>
                    <a:bodyPr/>
                    <a:lstStyle/>
                    <a:p>
                      <a:pPr algn="r"/>
                      <a:r>
                        <a:rPr lang="it-IT" sz="1000" dirty="0"/>
                        <a:t>6.089</a:t>
                      </a:r>
                    </a:p>
                  </a:txBody>
                  <a:tcPr marL="46151" marR="46151" marT="23076" marB="23076"/>
                </a:tc>
                <a:tc>
                  <a:txBody>
                    <a:bodyPr/>
                    <a:lstStyle/>
                    <a:p>
                      <a:pPr algn="r"/>
                      <a:r>
                        <a:rPr lang="it-IT" sz="1000" dirty="0"/>
                        <a:t> 4.500</a:t>
                      </a:r>
                    </a:p>
                  </a:txBody>
                  <a:tcPr marL="46151" marR="46151" marT="23076" marB="23076"/>
                </a:tc>
                <a:tc>
                  <a:txBody>
                    <a:bodyPr/>
                    <a:lstStyle/>
                    <a:p>
                      <a:pPr algn="r"/>
                      <a:r>
                        <a:rPr lang="it-IT" sz="1000" dirty="0"/>
                        <a:t> 10.000</a:t>
                      </a:r>
                    </a:p>
                  </a:txBody>
                  <a:tcPr marL="46151" marR="46151" marT="23076" marB="23076"/>
                </a:tc>
                <a:extLst>
                  <a:ext uri="{0D108BD9-81ED-4DB2-BD59-A6C34878D82A}">
                    <a16:rowId xmlns:a16="http://schemas.microsoft.com/office/drawing/2014/main" xmlns="" val="950370472"/>
                  </a:ext>
                </a:extLst>
              </a:tr>
              <a:tr h="209008">
                <a:tc>
                  <a:txBody>
                    <a:bodyPr/>
                    <a:lstStyle/>
                    <a:p>
                      <a:r>
                        <a:rPr lang="it-IT" sz="1000" dirty="0"/>
                        <a:t>Spese  </a:t>
                      </a:r>
                      <a:r>
                        <a:rPr lang="it-IT" sz="1000" dirty="0" err="1"/>
                        <a:t>Partec</a:t>
                      </a:r>
                      <a:r>
                        <a:rPr lang="it-IT" sz="1000" dirty="0"/>
                        <a:t>. Assemblea </a:t>
                      </a:r>
                      <a:r>
                        <a:rPr lang="it-IT" sz="1000" dirty="0" err="1"/>
                        <a:t>Region</a:t>
                      </a:r>
                      <a:r>
                        <a:rPr lang="it-IT" sz="1000" dirty="0"/>
                        <a:t>. – Nazion- Convegni </a:t>
                      </a:r>
                    </a:p>
                  </a:txBody>
                  <a:tcPr marL="46151" marR="46151" marT="23076" marB="23076"/>
                </a:tc>
                <a:tc>
                  <a:txBody>
                    <a:bodyPr/>
                    <a:lstStyle/>
                    <a:p>
                      <a:pPr algn="r"/>
                      <a:r>
                        <a:rPr lang="it-IT" sz="1000" dirty="0"/>
                        <a:t>20.978</a:t>
                      </a:r>
                    </a:p>
                  </a:txBody>
                  <a:tcPr marL="46151" marR="46151" marT="23076" marB="23076"/>
                </a:tc>
                <a:tc>
                  <a:txBody>
                    <a:bodyPr/>
                    <a:lstStyle/>
                    <a:p>
                      <a:pPr algn="r"/>
                      <a:r>
                        <a:rPr lang="it-IT" sz="1000" dirty="0"/>
                        <a:t>8.000</a:t>
                      </a:r>
                    </a:p>
                  </a:txBody>
                  <a:tcPr marL="46151" marR="46151" marT="23076" marB="23076"/>
                </a:tc>
                <a:tc>
                  <a:txBody>
                    <a:bodyPr/>
                    <a:lstStyle/>
                    <a:p>
                      <a:pPr algn="r"/>
                      <a:r>
                        <a:rPr lang="it-IT" sz="1000" dirty="0"/>
                        <a:t>20.000</a:t>
                      </a:r>
                    </a:p>
                  </a:txBody>
                  <a:tcPr marL="46151" marR="46151" marT="23076" marB="23076"/>
                </a:tc>
                <a:extLst>
                  <a:ext uri="{0D108BD9-81ED-4DB2-BD59-A6C34878D82A}">
                    <a16:rowId xmlns:a16="http://schemas.microsoft.com/office/drawing/2014/main" xmlns="" val="2489902279"/>
                  </a:ext>
                </a:extLst>
              </a:tr>
              <a:tr h="209008">
                <a:tc>
                  <a:txBody>
                    <a:bodyPr/>
                    <a:lstStyle/>
                    <a:p>
                      <a:r>
                        <a:rPr lang="it-IT" sz="1000" dirty="0"/>
                        <a:t>Spese Gestione Att. Finanziarie – c/c Bancari</a:t>
                      </a:r>
                    </a:p>
                  </a:txBody>
                  <a:tcPr marL="46151" marR="46151" marT="23076" marB="23076"/>
                </a:tc>
                <a:tc>
                  <a:txBody>
                    <a:bodyPr/>
                    <a:lstStyle/>
                    <a:p>
                      <a:pPr algn="r"/>
                      <a:r>
                        <a:rPr lang="it-IT" sz="1000" dirty="0"/>
                        <a:t>884</a:t>
                      </a:r>
                    </a:p>
                  </a:txBody>
                  <a:tcPr marL="46151" marR="46151" marT="23076" marB="23076">
                    <a:lnB w="12700" cap="flat" cmpd="sng" algn="ctr">
                      <a:solidFill>
                        <a:schemeClr val="tx1"/>
                      </a:solidFill>
                      <a:prstDash val="solid"/>
                      <a:round/>
                      <a:headEnd type="none" w="med" len="med"/>
                      <a:tailEnd type="none" w="med" len="med"/>
                    </a:lnB>
                  </a:tcPr>
                </a:tc>
                <a:tc>
                  <a:txBody>
                    <a:bodyPr/>
                    <a:lstStyle/>
                    <a:p>
                      <a:pPr algn="r"/>
                      <a:r>
                        <a:rPr lang="it-IT" sz="1000" dirty="0"/>
                        <a:t>350</a:t>
                      </a:r>
                    </a:p>
                  </a:txBody>
                  <a:tcPr marL="46151" marR="46151" marT="23076" marB="23076">
                    <a:lnB w="12700" cap="flat" cmpd="sng" algn="ctr">
                      <a:solidFill>
                        <a:schemeClr val="tx1"/>
                      </a:solidFill>
                      <a:prstDash val="solid"/>
                      <a:round/>
                      <a:headEnd type="none" w="med" len="med"/>
                      <a:tailEnd type="none" w="med" len="med"/>
                    </a:lnB>
                  </a:tcPr>
                </a:tc>
                <a:tc>
                  <a:txBody>
                    <a:bodyPr/>
                    <a:lstStyle/>
                    <a:p>
                      <a:pPr algn="r"/>
                      <a:r>
                        <a:rPr lang="it-IT" sz="1000" dirty="0"/>
                        <a:t>100</a:t>
                      </a:r>
                    </a:p>
                  </a:txBody>
                  <a:tcPr marL="46151" marR="46151" marT="23076" marB="23076">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647089601"/>
                  </a:ext>
                </a:extLst>
              </a:tr>
              <a:tr h="209008">
                <a:tc>
                  <a:txBody>
                    <a:bodyPr/>
                    <a:lstStyle/>
                    <a:p>
                      <a:r>
                        <a:rPr lang="it-IT" sz="1100" b="0" i="1" dirty="0"/>
                        <a:t>TOTALE COSTI</a:t>
                      </a:r>
                    </a:p>
                  </a:txBody>
                  <a:tcPr marL="46151" marR="46151" marT="23076" marB="23076"/>
                </a:tc>
                <a:tc>
                  <a:txBody>
                    <a:bodyPr/>
                    <a:lstStyle/>
                    <a:p>
                      <a:pPr algn="r"/>
                      <a:r>
                        <a:rPr lang="it-IT" sz="1100" b="1" i="1" dirty="0"/>
                        <a:t>968.454</a:t>
                      </a:r>
                    </a:p>
                  </a:txBody>
                  <a:tcPr marL="46151" marR="46151" marT="23076" marB="23076">
                    <a:lnT w="12700" cap="flat" cmpd="sng" algn="ctr">
                      <a:solidFill>
                        <a:schemeClr val="tx1"/>
                      </a:solidFill>
                      <a:prstDash val="solid"/>
                      <a:round/>
                      <a:headEnd type="none" w="med" len="med"/>
                      <a:tailEnd type="none" w="med" len="med"/>
                    </a:lnT>
                  </a:tcPr>
                </a:tc>
                <a:tc>
                  <a:txBody>
                    <a:bodyPr/>
                    <a:lstStyle/>
                    <a:p>
                      <a:pPr algn="r"/>
                      <a:r>
                        <a:rPr lang="it-IT" sz="1100" b="1" i="1" dirty="0"/>
                        <a:t>941.930</a:t>
                      </a:r>
                    </a:p>
                  </a:txBody>
                  <a:tcPr marL="46151" marR="46151" marT="23076" marB="23076">
                    <a:lnT w="12700" cap="flat" cmpd="sng" algn="ctr">
                      <a:solidFill>
                        <a:schemeClr val="tx1"/>
                      </a:solidFill>
                      <a:prstDash val="solid"/>
                      <a:round/>
                      <a:headEnd type="none" w="med" len="med"/>
                      <a:tailEnd type="none" w="med" len="med"/>
                    </a:lnT>
                  </a:tcPr>
                </a:tc>
                <a:tc>
                  <a:txBody>
                    <a:bodyPr/>
                    <a:lstStyle/>
                    <a:p>
                      <a:pPr algn="r"/>
                      <a:r>
                        <a:rPr lang="it-IT" sz="1100" b="1" i="1" dirty="0"/>
                        <a:t>980.000</a:t>
                      </a:r>
                    </a:p>
                  </a:txBody>
                  <a:tcPr marL="46151" marR="46151" marT="23076" marB="23076">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3853882150"/>
                  </a:ext>
                </a:extLst>
              </a:tr>
              <a:tr h="288000">
                <a:tc>
                  <a:txBody>
                    <a:bodyPr/>
                    <a:lstStyle/>
                    <a:p>
                      <a:r>
                        <a:rPr lang="it-IT" sz="1200" b="1" dirty="0"/>
                        <a:t>AVANZO/DISAVANZO D’ESERCIZIO</a:t>
                      </a:r>
                    </a:p>
                  </a:txBody>
                  <a:tcPr marL="46151" marR="46151" marT="23076" marB="23076" anchor="b"/>
                </a:tc>
                <a:tc>
                  <a:txBody>
                    <a:bodyPr/>
                    <a:lstStyle/>
                    <a:p>
                      <a:pPr algn="r"/>
                      <a:r>
                        <a:rPr lang="it-IT" sz="1200" b="1" i="0" dirty="0"/>
                        <a:t>61.064</a:t>
                      </a:r>
                    </a:p>
                  </a:txBody>
                  <a:tcPr marL="46151" marR="46151" marT="23076" marB="23076" anchor="b"/>
                </a:tc>
                <a:tc>
                  <a:txBody>
                    <a:bodyPr/>
                    <a:lstStyle/>
                    <a:p>
                      <a:pPr algn="r"/>
                      <a:r>
                        <a:rPr lang="it-IT" sz="1200" b="1" i="0" dirty="0"/>
                        <a:t>-33.930</a:t>
                      </a:r>
                    </a:p>
                  </a:txBody>
                  <a:tcPr marL="46151" marR="46151" marT="23076" marB="23076" anchor="b"/>
                </a:tc>
                <a:tc>
                  <a:txBody>
                    <a:bodyPr/>
                    <a:lstStyle/>
                    <a:p>
                      <a:pPr algn="r"/>
                      <a:r>
                        <a:rPr lang="it-IT" sz="1200" b="1" i="0" dirty="0"/>
                        <a:t>0</a:t>
                      </a:r>
                    </a:p>
                  </a:txBody>
                  <a:tcPr marL="46151" marR="46151" marT="23076" marB="23076" anchor="b"/>
                </a:tc>
                <a:extLst>
                  <a:ext uri="{0D108BD9-81ED-4DB2-BD59-A6C34878D82A}">
                    <a16:rowId xmlns:a16="http://schemas.microsoft.com/office/drawing/2014/main" xmlns="" val="1971973388"/>
                  </a:ext>
                </a:extLst>
              </a:tr>
            </a:tbl>
          </a:graphicData>
        </a:graphic>
      </p:graphicFrame>
    </p:spTree>
    <p:extLst>
      <p:ext uri="{BB962C8B-B14F-4D97-AF65-F5344CB8AC3E}">
        <p14:creationId xmlns:p14="http://schemas.microsoft.com/office/powerpoint/2010/main" val="41246806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FC6EF0B-E864-13B1-D8DF-FEB02C6EC97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xmlns="" id="{256A0F53-1C18-EB8F-82D7-B87F792865AE}"/>
              </a:ext>
            </a:extLst>
          </p:cNvPr>
          <p:cNvSpPr>
            <a:spLocks noGrp="1"/>
          </p:cNvSpPr>
          <p:nvPr>
            <p:ph type="title"/>
          </p:nvPr>
        </p:nvSpPr>
        <p:spPr>
          <a:xfrm>
            <a:off x="684695" y="155961"/>
            <a:ext cx="9771270" cy="1020065"/>
          </a:xfrm>
          <a:solidFill>
            <a:schemeClr val="bg1"/>
          </a:solidFill>
        </p:spPr>
        <p:txBody>
          <a:bodyPr>
            <a:normAutofit fontScale="90000"/>
          </a:bodyPr>
          <a:lstStyle/>
          <a:p>
            <a:pPr algn="ctr"/>
            <a:r>
              <a:rPr lang="it-IT" b="1" dirty="0">
                <a:solidFill>
                  <a:srgbClr val="C00000"/>
                </a:solidFill>
                <a:effectLst>
                  <a:outerShdw blurRad="38100" dist="38100" dir="2700000" algn="tl">
                    <a:srgbClr val="000000">
                      <a:alpha val="43137"/>
                    </a:srgbClr>
                  </a:outerShdw>
                </a:effectLst>
              </a:rPr>
              <a:t>Relazione dell’Organo di controllo</a:t>
            </a:r>
            <a:endParaRPr lang="it-IT" dirty="0"/>
          </a:p>
        </p:txBody>
      </p:sp>
      <p:pic>
        <p:nvPicPr>
          <p:cNvPr id="6" name="Immagine 5">
            <a:extLst>
              <a:ext uri="{FF2B5EF4-FFF2-40B4-BE49-F238E27FC236}">
                <a16:creationId xmlns:a16="http://schemas.microsoft.com/office/drawing/2014/main" xmlns="" id="{D47040C9-C69F-FABE-4B4A-5CD7CA2FEF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252" y="1135270"/>
            <a:ext cx="9778393" cy="5509290"/>
          </a:xfrm>
          <a:prstGeom prst="rect">
            <a:avLst/>
          </a:prstGeom>
        </p:spPr>
      </p:pic>
      <p:pic>
        <p:nvPicPr>
          <p:cNvPr id="4" name="Immagine 3">
            <a:extLst>
              <a:ext uri="{FF2B5EF4-FFF2-40B4-BE49-F238E27FC236}">
                <a16:creationId xmlns:a16="http://schemas.microsoft.com/office/drawing/2014/main" xmlns="" id="{167A0A9E-E474-E64C-6C4F-66DC6C3F9292}"/>
              </a:ext>
            </a:extLst>
          </p:cNvPr>
          <p:cNvPicPr>
            <a:picLocks noChangeAspect="1"/>
          </p:cNvPicPr>
          <p:nvPr/>
        </p:nvPicPr>
        <p:blipFill>
          <a:blip r:embed="rId3"/>
          <a:stretch>
            <a:fillRect/>
          </a:stretch>
        </p:blipFill>
        <p:spPr>
          <a:xfrm>
            <a:off x="3026976" y="2424885"/>
            <a:ext cx="2216468" cy="3422179"/>
          </a:xfrm>
          <a:prstGeom prst="rect">
            <a:avLst/>
          </a:prstGeom>
        </p:spPr>
      </p:pic>
    </p:spTree>
    <p:extLst>
      <p:ext uri="{BB962C8B-B14F-4D97-AF65-F5344CB8AC3E}">
        <p14:creationId xmlns:p14="http://schemas.microsoft.com/office/powerpoint/2010/main" val="17208169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A7E1A143-43E5-8DAE-8F15-28778E80AD72}"/>
              </a:ext>
            </a:extLst>
          </p:cNvPr>
          <p:cNvPicPr>
            <a:picLocks noChangeAspect="1"/>
          </p:cNvPicPr>
          <p:nvPr/>
        </p:nvPicPr>
        <p:blipFill>
          <a:blip r:embed="rId2"/>
          <a:stretch>
            <a:fillRect/>
          </a:stretch>
        </p:blipFill>
        <p:spPr>
          <a:xfrm>
            <a:off x="1345651" y="0"/>
            <a:ext cx="4517865" cy="6858000"/>
          </a:xfrm>
          <a:prstGeom prst="rect">
            <a:avLst/>
          </a:prstGeom>
        </p:spPr>
      </p:pic>
      <p:pic>
        <p:nvPicPr>
          <p:cNvPr id="5" name="Immagine 4">
            <a:extLst>
              <a:ext uri="{FF2B5EF4-FFF2-40B4-BE49-F238E27FC236}">
                <a16:creationId xmlns:a16="http://schemas.microsoft.com/office/drawing/2014/main" xmlns="" id="{ED60AA45-FB11-861A-4366-8386460C0578}"/>
              </a:ext>
            </a:extLst>
          </p:cNvPr>
          <p:cNvPicPr>
            <a:picLocks noChangeAspect="1"/>
          </p:cNvPicPr>
          <p:nvPr/>
        </p:nvPicPr>
        <p:blipFill>
          <a:blip r:embed="rId3"/>
          <a:stretch>
            <a:fillRect/>
          </a:stretch>
        </p:blipFill>
        <p:spPr>
          <a:xfrm>
            <a:off x="6245145" y="0"/>
            <a:ext cx="4454830" cy="6858000"/>
          </a:xfrm>
          <a:prstGeom prst="rect">
            <a:avLst/>
          </a:prstGeom>
        </p:spPr>
      </p:pic>
    </p:spTree>
    <p:extLst>
      <p:ext uri="{BB962C8B-B14F-4D97-AF65-F5344CB8AC3E}">
        <p14:creationId xmlns:p14="http://schemas.microsoft.com/office/powerpoint/2010/main" val="3759399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C48AB9B1-E162-1E7F-F7F7-8F0847039201}"/>
              </a:ext>
            </a:extLst>
          </p:cNvPr>
          <p:cNvPicPr>
            <a:picLocks noChangeAspect="1"/>
          </p:cNvPicPr>
          <p:nvPr/>
        </p:nvPicPr>
        <p:blipFill>
          <a:blip r:embed="rId2"/>
          <a:stretch>
            <a:fillRect/>
          </a:stretch>
        </p:blipFill>
        <p:spPr>
          <a:xfrm>
            <a:off x="3517931" y="0"/>
            <a:ext cx="5156138" cy="6858000"/>
          </a:xfrm>
          <a:prstGeom prst="rect">
            <a:avLst/>
          </a:prstGeom>
        </p:spPr>
      </p:pic>
    </p:spTree>
    <p:extLst>
      <p:ext uri="{BB962C8B-B14F-4D97-AF65-F5344CB8AC3E}">
        <p14:creationId xmlns:p14="http://schemas.microsoft.com/office/powerpoint/2010/main" val="37511793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5CC5938-7172-15A7-95AF-B4D8042E819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xmlns="" id="{4746A2ED-24C4-AE5A-4BFB-C6FB51E4411B}"/>
              </a:ext>
            </a:extLst>
          </p:cNvPr>
          <p:cNvSpPr>
            <a:spLocks noGrp="1"/>
          </p:cNvSpPr>
          <p:nvPr>
            <p:ph type="title"/>
          </p:nvPr>
        </p:nvSpPr>
        <p:spPr>
          <a:xfrm>
            <a:off x="1351721" y="332657"/>
            <a:ext cx="9771270" cy="1020065"/>
          </a:xfrm>
          <a:solidFill>
            <a:schemeClr val="bg1"/>
          </a:solidFill>
        </p:spPr>
        <p:txBody>
          <a:bodyPr>
            <a:normAutofit fontScale="90000"/>
          </a:bodyPr>
          <a:lstStyle/>
          <a:p>
            <a:pPr algn="ctr"/>
            <a:r>
              <a:rPr lang="it-IT" b="1" dirty="0">
                <a:solidFill>
                  <a:srgbClr val="C00000"/>
                </a:solidFill>
                <a:effectLst>
                  <a:outerShdw blurRad="38100" dist="38100" dir="2700000" algn="tl">
                    <a:srgbClr val="000000">
                      <a:alpha val="43137"/>
                    </a:srgbClr>
                  </a:outerShdw>
                </a:effectLst>
              </a:rPr>
              <a:t>Relazione del Collegio dei Probiviri</a:t>
            </a:r>
            <a:endParaRPr lang="it-IT" dirty="0"/>
          </a:p>
        </p:txBody>
      </p:sp>
      <p:pic>
        <p:nvPicPr>
          <p:cNvPr id="5" name="Immagine 4" descr="Immagine che contiene testo, vestiti, aria aperta, calzature&#10;&#10;Il contenuto generato dall'IA potrebbe non essere corretto.">
            <a:extLst>
              <a:ext uri="{FF2B5EF4-FFF2-40B4-BE49-F238E27FC236}">
                <a16:creationId xmlns:a16="http://schemas.microsoft.com/office/drawing/2014/main" xmlns="" id="{55CD191E-6852-FBDC-2ED5-88FE01325B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1722" y="1352722"/>
            <a:ext cx="9771269" cy="5505277"/>
          </a:xfrm>
          <a:prstGeom prst="rect">
            <a:avLst/>
          </a:prstGeom>
        </p:spPr>
      </p:pic>
      <p:pic>
        <p:nvPicPr>
          <p:cNvPr id="3" name="Picture 2" descr="Concetto legale martello e martello in tribunale con sfondo ...">
            <a:extLst>
              <a:ext uri="{FF2B5EF4-FFF2-40B4-BE49-F238E27FC236}">
                <a16:creationId xmlns:a16="http://schemas.microsoft.com/office/drawing/2014/main" xmlns="" id="{F227EA38-F3F8-6A0F-D6E1-490C631AC5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1720" y="1352722"/>
            <a:ext cx="3429000" cy="192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8943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BB7DF877-2E18-7189-AC80-E154DA7E485B}"/>
              </a:ext>
            </a:extLst>
          </p:cNvPr>
          <p:cNvPicPr>
            <a:picLocks noChangeAspect="1"/>
          </p:cNvPicPr>
          <p:nvPr/>
        </p:nvPicPr>
        <p:blipFill>
          <a:blip r:embed="rId2"/>
          <a:stretch>
            <a:fillRect/>
          </a:stretch>
        </p:blipFill>
        <p:spPr>
          <a:xfrm>
            <a:off x="2170066" y="410817"/>
            <a:ext cx="7905863" cy="6091583"/>
          </a:xfrm>
          <a:prstGeom prst="rect">
            <a:avLst/>
          </a:prstGeom>
        </p:spPr>
      </p:pic>
    </p:spTree>
    <p:extLst>
      <p:ext uri="{BB962C8B-B14F-4D97-AF65-F5344CB8AC3E}">
        <p14:creationId xmlns:p14="http://schemas.microsoft.com/office/powerpoint/2010/main" val="37546916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7533D8D-2A69-2019-B3A9-E97E79780B14}"/>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xmlns="" id="{DA15AB9A-06D3-1CF0-F043-A4693A0D9120}"/>
              </a:ext>
            </a:extLst>
          </p:cNvPr>
          <p:cNvSpPr>
            <a:spLocks noGrp="1"/>
          </p:cNvSpPr>
          <p:nvPr>
            <p:ph type="title"/>
          </p:nvPr>
        </p:nvSpPr>
        <p:spPr>
          <a:xfrm>
            <a:off x="1351721" y="332657"/>
            <a:ext cx="9771270" cy="1020065"/>
          </a:xfrm>
          <a:solidFill>
            <a:schemeClr val="bg1"/>
          </a:solidFill>
        </p:spPr>
        <p:txBody>
          <a:bodyPr>
            <a:normAutofit/>
          </a:bodyPr>
          <a:lstStyle/>
          <a:p>
            <a:pPr algn="ctr"/>
            <a:r>
              <a:rPr lang="it-IT" b="1" dirty="0">
                <a:solidFill>
                  <a:srgbClr val="C00000"/>
                </a:solidFill>
                <a:effectLst>
                  <a:outerShdw blurRad="38100" dist="38100" dir="2700000" algn="tl">
                    <a:srgbClr val="000000">
                      <a:alpha val="43137"/>
                    </a:srgbClr>
                  </a:outerShdw>
                </a:effectLst>
              </a:rPr>
              <a:t>Bilancio Sociale</a:t>
            </a:r>
            <a:endParaRPr lang="it-IT" dirty="0"/>
          </a:p>
        </p:txBody>
      </p:sp>
      <p:pic>
        <p:nvPicPr>
          <p:cNvPr id="5" name="Immagine 4" descr="Immagine che contiene testo, vestiti, aria aperta, calzature&#10;&#10;Il contenuto generato dall'IA potrebbe non essere corretto.">
            <a:extLst>
              <a:ext uri="{FF2B5EF4-FFF2-40B4-BE49-F238E27FC236}">
                <a16:creationId xmlns:a16="http://schemas.microsoft.com/office/drawing/2014/main" xmlns="" id="{0D96A3A8-3139-E7E5-9497-09B9DF3602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1722" y="1352722"/>
            <a:ext cx="9771269" cy="5505277"/>
          </a:xfrm>
          <a:prstGeom prst="rect">
            <a:avLst/>
          </a:prstGeom>
        </p:spPr>
      </p:pic>
    </p:spTree>
    <p:extLst>
      <p:ext uri="{BB962C8B-B14F-4D97-AF65-F5344CB8AC3E}">
        <p14:creationId xmlns:p14="http://schemas.microsoft.com/office/powerpoint/2010/main" val="9038778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74A6ABA5-82B6-5AAC-2907-FDBBEA72116C}"/>
              </a:ext>
            </a:extLst>
          </p:cNvPr>
          <p:cNvPicPr>
            <a:picLocks noChangeAspect="1"/>
          </p:cNvPicPr>
          <p:nvPr/>
        </p:nvPicPr>
        <p:blipFill>
          <a:blip r:embed="rId2"/>
          <a:stretch>
            <a:fillRect/>
          </a:stretch>
        </p:blipFill>
        <p:spPr>
          <a:xfrm>
            <a:off x="1154646" y="-39756"/>
            <a:ext cx="4917558" cy="6858000"/>
          </a:xfrm>
          <a:prstGeom prst="rect">
            <a:avLst/>
          </a:prstGeom>
        </p:spPr>
      </p:pic>
      <p:pic>
        <p:nvPicPr>
          <p:cNvPr id="5" name="Immagine 4">
            <a:extLst>
              <a:ext uri="{FF2B5EF4-FFF2-40B4-BE49-F238E27FC236}">
                <a16:creationId xmlns:a16="http://schemas.microsoft.com/office/drawing/2014/main" xmlns="" id="{951BEF22-5C40-E307-03AC-F4B90C0263FA}"/>
              </a:ext>
            </a:extLst>
          </p:cNvPr>
          <p:cNvPicPr>
            <a:picLocks noChangeAspect="1"/>
          </p:cNvPicPr>
          <p:nvPr/>
        </p:nvPicPr>
        <p:blipFill>
          <a:blip r:embed="rId3"/>
          <a:stretch>
            <a:fillRect/>
          </a:stretch>
        </p:blipFill>
        <p:spPr>
          <a:xfrm>
            <a:off x="6139814" y="1366822"/>
            <a:ext cx="4886361" cy="4124355"/>
          </a:xfrm>
          <a:prstGeom prst="rect">
            <a:avLst/>
          </a:prstGeom>
        </p:spPr>
      </p:pic>
    </p:spTree>
    <p:extLst>
      <p:ext uri="{BB962C8B-B14F-4D97-AF65-F5344CB8AC3E}">
        <p14:creationId xmlns:p14="http://schemas.microsoft.com/office/powerpoint/2010/main" val="39324276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458FB9BD-6DD9-0DA2-8C9A-09479E106E4A}"/>
              </a:ext>
            </a:extLst>
          </p:cNvPr>
          <p:cNvPicPr>
            <a:picLocks noChangeAspect="1"/>
          </p:cNvPicPr>
          <p:nvPr/>
        </p:nvPicPr>
        <p:blipFill>
          <a:blip r:embed="rId2"/>
          <a:stretch>
            <a:fillRect/>
          </a:stretch>
        </p:blipFill>
        <p:spPr>
          <a:xfrm>
            <a:off x="1217448" y="0"/>
            <a:ext cx="9757103" cy="6858000"/>
          </a:xfrm>
          <a:prstGeom prst="rect">
            <a:avLst/>
          </a:prstGeom>
        </p:spPr>
      </p:pic>
    </p:spTree>
    <p:extLst>
      <p:ext uri="{BB962C8B-B14F-4D97-AF65-F5344CB8AC3E}">
        <p14:creationId xmlns:p14="http://schemas.microsoft.com/office/powerpoint/2010/main" val="38578595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7336B511-2EAB-2D7C-6F71-C57C1620B624}"/>
              </a:ext>
            </a:extLst>
          </p:cNvPr>
          <p:cNvPicPr>
            <a:picLocks noChangeAspect="1"/>
          </p:cNvPicPr>
          <p:nvPr/>
        </p:nvPicPr>
        <p:blipFill>
          <a:blip r:embed="rId2"/>
          <a:stretch>
            <a:fillRect/>
          </a:stretch>
        </p:blipFill>
        <p:spPr>
          <a:xfrm>
            <a:off x="1078099" y="57125"/>
            <a:ext cx="4991136" cy="6743749"/>
          </a:xfrm>
          <a:prstGeom prst="rect">
            <a:avLst/>
          </a:prstGeom>
        </p:spPr>
      </p:pic>
      <p:pic>
        <p:nvPicPr>
          <p:cNvPr id="5" name="Immagine 4">
            <a:extLst>
              <a:ext uri="{FF2B5EF4-FFF2-40B4-BE49-F238E27FC236}">
                <a16:creationId xmlns:a16="http://schemas.microsoft.com/office/drawing/2014/main" xmlns="" id="{682830E9-CF04-B0E9-E0E7-40249F0677C3}"/>
              </a:ext>
            </a:extLst>
          </p:cNvPr>
          <p:cNvPicPr>
            <a:picLocks noChangeAspect="1"/>
          </p:cNvPicPr>
          <p:nvPr/>
        </p:nvPicPr>
        <p:blipFill>
          <a:blip r:embed="rId3"/>
          <a:stretch>
            <a:fillRect/>
          </a:stretch>
        </p:blipFill>
        <p:spPr>
          <a:xfrm>
            <a:off x="6279855" y="593710"/>
            <a:ext cx="4800635" cy="5467390"/>
          </a:xfrm>
          <a:prstGeom prst="rect">
            <a:avLst/>
          </a:prstGeom>
        </p:spPr>
      </p:pic>
    </p:spTree>
    <p:extLst>
      <p:ext uri="{BB962C8B-B14F-4D97-AF65-F5344CB8AC3E}">
        <p14:creationId xmlns:p14="http://schemas.microsoft.com/office/powerpoint/2010/main" val="861689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4F249BB-CB36-055C-DF21-299079AA2633}"/>
              </a:ext>
            </a:extLst>
          </p:cNvPr>
          <p:cNvSpPr>
            <a:spLocks noGrp="1"/>
          </p:cNvSpPr>
          <p:nvPr>
            <p:ph type="title"/>
          </p:nvPr>
        </p:nvSpPr>
        <p:spPr>
          <a:xfrm>
            <a:off x="395288" y="365125"/>
            <a:ext cx="10515596" cy="1325563"/>
          </a:xfrm>
        </p:spPr>
        <p:txBody>
          <a:bodyPr>
            <a:noAutofit/>
          </a:bodyPr>
          <a:lstStyle/>
          <a:p>
            <a:pPr algn="ctr"/>
            <a:r>
              <a:rPr lang="it-IT" sz="3200" b="1" dirty="0">
                <a:solidFill>
                  <a:srgbClr val="0A81C1"/>
                </a:solidFill>
              </a:rPr>
              <a:t>Donazioni di sangue ed emocomponenti nel 2025</a:t>
            </a:r>
          </a:p>
        </p:txBody>
      </p:sp>
      <p:graphicFrame>
        <p:nvGraphicFramePr>
          <p:cNvPr id="6" name="Segnaposto contenuto 5">
            <a:extLst>
              <a:ext uri="{FF2B5EF4-FFF2-40B4-BE49-F238E27FC236}">
                <a16:creationId xmlns:a16="http://schemas.microsoft.com/office/drawing/2014/main" xmlns="" id="{8B8571D1-4A47-6549-5E31-6B804ECAC077}"/>
              </a:ext>
            </a:extLst>
          </p:cNvPr>
          <p:cNvGraphicFramePr>
            <a:graphicFrameLocks noGrp="1"/>
          </p:cNvGraphicFramePr>
          <p:nvPr>
            <p:ph idx="1"/>
            <p:extLst>
              <p:ext uri="{D42A27DB-BD31-4B8C-83A1-F6EECF244321}">
                <p14:modId xmlns:p14="http://schemas.microsoft.com/office/powerpoint/2010/main" val="2968728001"/>
              </p:ext>
            </p:extLst>
          </p:nvPr>
        </p:nvGraphicFramePr>
        <p:xfrm>
          <a:off x="325712" y="1768157"/>
          <a:ext cx="10766353" cy="3717925"/>
        </p:xfrm>
        <a:graphic>
          <a:graphicData uri="http://schemas.openxmlformats.org/drawingml/2006/table">
            <a:tbl>
              <a:tblPr/>
              <a:tblGrid>
                <a:gridCol w="828181">
                  <a:extLst>
                    <a:ext uri="{9D8B030D-6E8A-4147-A177-3AD203B41FA5}">
                      <a16:colId xmlns:a16="http://schemas.microsoft.com/office/drawing/2014/main" xmlns="" val="1727872017"/>
                    </a:ext>
                  </a:extLst>
                </a:gridCol>
                <a:gridCol w="828181">
                  <a:extLst>
                    <a:ext uri="{9D8B030D-6E8A-4147-A177-3AD203B41FA5}">
                      <a16:colId xmlns:a16="http://schemas.microsoft.com/office/drawing/2014/main" xmlns="" val="184017679"/>
                    </a:ext>
                  </a:extLst>
                </a:gridCol>
                <a:gridCol w="828181">
                  <a:extLst>
                    <a:ext uri="{9D8B030D-6E8A-4147-A177-3AD203B41FA5}">
                      <a16:colId xmlns:a16="http://schemas.microsoft.com/office/drawing/2014/main" xmlns="" val="2974482334"/>
                    </a:ext>
                  </a:extLst>
                </a:gridCol>
                <a:gridCol w="828181">
                  <a:extLst>
                    <a:ext uri="{9D8B030D-6E8A-4147-A177-3AD203B41FA5}">
                      <a16:colId xmlns:a16="http://schemas.microsoft.com/office/drawing/2014/main" xmlns="" val="2623429069"/>
                    </a:ext>
                  </a:extLst>
                </a:gridCol>
                <a:gridCol w="828181">
                  <a:extLst>
                    <a:ext uri="{9D8B030D-6E8A-4147-A177-3AD203B41FA5}">
                      <a16:colId xmlns:a16="http://schemas.microsoft.com/office/drawing/2014/main" xmlns="" val="2304562448"/>
                    </a:ext>
                  </a:extLst>
                </a:gridCol>
                <a:gridCol w="828181">
                  <a:extLst>
                    <a:ext uri="{9D8B030D-6E8A-4147-A177-3AD203B41FA5}">
                      <a16:colId xmlns:a16="http://schemas.microsoft.com/office/drawing/2014/main" xmlns="" val="4201508868"/>
                    </a:ext>
                  </a:extLst>
                </a:gridCol>
                <a:gridCol w="828181">
                  <a:extLst>
                    <a:ext uri="{9D8B030D-6E8A-4147-A177-3AD203B41FA5}">
                      <a16:colId xmlns:a16="http://schemas.microsoft.com/office/drawing/2014/main" xmlns="" val="2018050325"/>
                    </a:ext>
                  </a:extLst>
                </a:gridCol>
                <a:gridCol w="828181">
                  <a:extLst>
                    <a:ext uri="{9D8B030D-6E8A-4147-A177-3AD203B41FA5}">
                      <a16:colId xmlns:a16="http://schemas.microsoft.com/office/drawing/2014/main" xmlns="" val="3838761819"/>
                    </a:ext>
                  </a:extLst>
                </a:gridCol>
                <a:gridCol w="828181">
                  <a:extLst>
                    <a:ext uri="{9D8B030D-6E8A-4147-A177-3AD203B41FA5}">
                      <a16:colId xmlns:a16="http://schemas.microsoft.com/office/drawing/2014/main" xmlns="" val="2687238650"/>
                    </a:ext>
                  </a:extLst>
                </a:gridCol>
                <a:gridCol w="828181">
                  <a:extLst>
                    <a:ext uri="{9D8B030D-6E8A-4147-A177-3AD203B41FA5}">
                      <a16:colId xmlns:a16="http://schemas.microsoft.com/office/drawing/2014/main" xmlns="" val="2484802018"/>
                    </a:ext>
                  </a:extLst>
                </a:gridCol>
                <a:gridCol w="828181">
                  <a:extLst>
                    <a:ext uri="{9D8B030D-6E8A-4147-A177-3AD203B41FA5}">
                      <a16:colId xmlns:a16="http://schemas.microsoft.com/office/drawing/2014/main" xmlns="" val="1025314172"/>
                    </a:ext>
                  </a:extLst>
                </a:gridCol>
                <a:gridCol w="828181">
                  <a:extLst>
                    <a:ext uri="{9D8B030D-6E8A-4147-A177-3AD203B41FA5}">
                      <a16:colId xmlns:a16="http://schemas.microsoft.com/office/drawing/2014/main" xmlns="" val="2576039130"/>
                    </a:ext>
                  </a:extLst>
                </a:gridCol>
                <a:gridCol w="828181">
                  <a:extLst>
                    <a:ext uri="{9D8B030D-6E8A-4147-A177-3AD203B41FA5}">
                      <a16:colId xmlns:a16="http://schemas.microsoft.com/office/drawing/2014/main" xmlns="" val="3715420131"/>
                    </a:ext>
                  </a:extLst>
                </a:gridCol>
              </a:tblGrid>
              <a:tr h="548005">
                <a:tc>
                  <a:txBody>
                    <a:bodyPr/>
                    <a:lstStyle/>
                    <a:p>
                      <a:pPr algn="ctr" fontAlgn="ctr">
                        <a:buNone/>
                      </a:pPr>
                      <a:r>
                        <a:rPr lang="it-IT" sz="1600" b="1" i="0" u="none" strike="noStrike">
                          <a:solidFill>
                            <a:srgbClr val="FFFFFF"/>
                          </a:solidFill>
                          <a:effectLst/>
                          <a:latin typeface="Calibri" panose="020F0502020204030204" pitchFamily="34" charset="0"/>
                        </a:rPr>
                        <a:t>Data</a:t>
                      </a:r>
                    </a:p>
                  </a:txBody>
                  <a:tcPr marL="0" marR="0" marT="0" marB="0" anchor="ctr">
                    <a:lnL w="1270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8B4513"/>
                    </a:solidFill>
                  </a:tcPr>
                </a:tc>
                <a:tc>
                  <a:txBody>
                    <a:bodyPr/>
                    <a:lstStyle/>
                    <a:p>
                      <a:pPr algn="ctr" fontAlgn="ctr">
                        <a:buNone/>
                      </a:pPr>
                      <a:r>
                        <a:rPr lang="it-IT" sz="1400" b="1" i="0" u="none" strike="noStrike" dirty="0">
                          <a:solidFill>
                            <a:srgbClr val="FFFFFF"/>
                          </a:solidFill>
                          <a:effectLst/>
                          <a:latin typeface="Calibri" panose="020F0502020204030204" pitchFamily="34" charset="0"/>
                        </a:rPr>
                        <a:t>PIASTRINE 2025</a:t>
                      </a:r>
                    </a:p>
                  </a:txBody>
                  <a:tcPr marL="0" marR="0" marT="0" marB="0" anchor="ct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000080"/>
                    </a:solidFill>
                  </a:tcPr>
                </a:tc>
                <a:tc>
                  <a:txBody>
                    <a:bodyPr/>
                    <a:lstStyle/>
                    <a:p>
                      <a:pPr algn="ctr" fontAlgn="ctr">
                        <a:buNone/>
                      </a:pPr>
                      <a:r>
                        <a:rPr lang="it-IT" sz="1400" b="1" i="0" u="none" strike="noStrike" dirty="0">
                          <a:solidFill>
                            <a:srgbClr val="FFFFFF"/>
                          </a:solidFill>
                          <a:effectLst/>
                          <a:latin typeface="Calibri" panose="020F0502020204030204" pitchFamily="34" charset="0"/>
                        </a:rPr>
                        <a:t>PIASTRINE 2024</a:t>
                      </a:r>
                    </a:p>
                  </a:txBody>
                  <a:tcPr marL="0" marR="0" marT="0" marB="0" anchor="ct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000080"/>
                    </a:solidFill>
                  </a:tcPr>
                </a:tc>
                <a:tc>
                  <a:txBody>
                    <a:bodyPr/>
                    <a:lstStyle/>
                    <a:p>
                      <a:pPr algn="ctr" fontAlgn="ctr">
                        <a:buNone/>
                      </a:pPr>
                      <a:r>
                        <a:rPr lang="it-IT" sz="1400" b="1" i="0" u="none" strike="noStrike" dirty="0">
                          <a:solidFill>
                            <a:srgbClr val="FFFFFF"/>
                          </a:solidFill>
                          <a:effectLst/>
                          <a:latin typeface="Calibri" panose="020F0502020204030204" pitchFamily="34" charset="0"/>
                        </a:rPr>
                        <a:t>Delta</a:t>
                      </a:r>
                    </a:p>
                  </a:txBody>
                  <a:tcPr marL="0" marR="0" marT="0" marB="0" anchor="ct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000080"/>
                    </a:solidFill>
                  </a:tcPr>
                </a:tc>
                <a:tc>
                  <a:txBody>
                    <a:bodyPr/>
                    <a:lstStyle/>
                    <a:p>
                      <a:pPr algn="ctr" fontAlgn="ctr">
                        <a:buNone/>
                      </a:pPr>
                      <a:r>
                        <a:rPr lang="it-IT" sz="1400" b="1" i="0" u="none" strike="noStrike" dirty="0">
                          <a:solidFill>
                            <a:srgbClr val="FFFFFF"/>
                          </a:solidFill>
                          <a:effectLst/>
                          <a:latin typeface="Calibri" panose="020F0502020204030204" pitchFamily="34" charset="0"/>
                        </a:rPr>
                        <a:t>PLASMA 2025</a:t>
                      </a:r>
                    </a:p>
                  </a:txBody>
                  <a:tcPr marL="0" marR="0" marT="0" marB="0" anchor="ct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000080"/>
                    </a:solidFill>
                  </a:tcPr>
                </a:tc>
                <a:tc>
                  <a:txBody>
                    <a:bodyPr/>
                    <a:lstStyle/>
                    <a:p>
                      <a:pPr algn="ctr" fontAlgn="ctr">
                        <a:buNone/>
                      </a:pPr>
                      <a:r>
                        <a:rPr lang="it-IT" sz="1400" b="1" i="0" u="none" strike="noStrike" dirty="0">
                          <a:solidFill>
                            <a:srgbClr val="FFFFFF"/>
                          </a:solidFill>
                          <a:effectLst/>
                          <a:latin typeface="Calibri" panose="020F0502020204030204" pitchFamily="34" charset="0"/>
                        </a:rPr>
                        <a:t>PLASMA 2024</a:t>
                      </a:r>
                    </a:p>
                  </a:txBody>
                  <a:tcPr marL="0" marR="0" marT="0" marB="0" anchor="ct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000080"/>
                    </a:solidFill>
                  </a:tcPr>
                </a:tc>
                <a:tc>
                  <a:txBody>
                    <a:bodyPr/>
                    <a:lstStyle/>
                    <a:p>
                      <a:pPr algn="ctr" fontAlgn="ctr">
                        <a:buNone/>
                      </a:pPr>
                      <a:r>
                        <a:rPr lang="it-IT" sz="1400" b="1" i="0" u="none" strike="noStrike" dirty="0">
                          <a:solidFill>
                            <a:srgbClr val="FFFFFF"/>
                          </a:solidFill>
                          <a:effectLst/>
                          <a:latin typeface="Calibri" panose="020F0502020204030204" pitchFamily="34" charset="0"/>
                        </a:rPr>
                        <a:t>Delta</a:t>
                      </a:r>
                    </a:p>
                  </a:txBody>
                  <a:tcPr marL="0" marR="0" marT="0" marB="0" anchor="ct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000080"/>
                    </a:solidFill>
                  </a:tcPr>
                </a:tc>
                <a:tc>
                  <a:txBody>
                    <a:bodyPr/>
                    <a:lstStyle/>
                    <a:p>
                      <a:pPr algn="ctr" fontAlgn="ctr">
                        <a:buNone/>
                      </a:pPr>
                      <a:r>
                        <a:rPr lang="it-IT" sz="1400" b="1" i="0" u="none" strike="noStrike" dirty="0">
                          <a:solidFill>
                            <a:srgbClr val="FFFFFF"/>
                          </a:solidFill>
                          <a:effectLst/>
                          <a:latin typeface="Calibri" panose="020F0502020204030204" pitchFamily="34" charset="0"/>
                        </a:rPr>
                        <a:t>SANGUE 2025</a:t>
                      </a:r>
                    </a:p>
                  </a:txBody>
                  <a:tcPr marL="0" marR="0" marT="0" marB="0" anchor="ct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000080"/>
                    </a:solidFill>
                  </a:tcPr>
                </a:tc>
                <a:tc>
                  <a:txBody>
                    <a:bodyPr/>
                    <a:lstStyle/>
                    <a:p>
                      <a:pPr algn="ctr" fontAlgn="ctr">
                        <a:buNone/>
                      </a:pPr>
                      <a:r>
                        <a:rPr lang="it-IT" sz="1400" b="1" i="0" u="none" strike="noStrike" dirty="0">
                          <a:solidFill>
                            <a:srgbClr val="FFFFFF"/>
                          </a:solidFill>
                          <a:effectLst/>
                          <a:latin typeface="Calibri" panose="020F0502020204030204" pitchFamily="34" charset="0"/>
                        </a:rPr>
                        <a:t>SANGUE 2024</a:t>
                      </a:r>
                    </a:p>
                  </a:txBody>
                  <a:tcPr marL="0" marR="0" marT="0" marB="0" anchor="ct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000080"/>
                    </a:solidFill>
                  </a:tcPr>
                </a:tc>
                <a:tc>
                  <a:txBody>
                    <a:bodyPr/>
                    <a:lstStyle/>
                    <a:p>
                      <a:pPr algn="ctr" fontAlgn="ctr">
                        <a:buNone/>
                      </a:pPr>
                      <a:r>
                        <a:rPr lang="it-IT" sz="1400" b="1" i="0" u="none" strike="noStrike" dirty="0">
                          <a:solidFill>
                            <a:srgbClr val="FFFFFF"/>
                          </a:solidFill>
                          <a:effectLst/>
                          <a:latin typeface="Calibri" panose="020F0502020204030204" pitchFamily="34" charset="0"/>
                        </a:rPr>
                        <a:t>Delta</a:t>
                      </a:r>
                    </a:p>
                  </a:txBody>
                  <a:tcPr marL="0" marR="0" marT="0" marB="0" anchor="ct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000080"/>
                    </a:solidFill>
                  </a:tcPr>
                </a:tc>
                <a:tc>
                  <a:txBody>
                    <a:bodyPr/>
                    <a:lstStyle/>
                    <a:p>
                      <a:pPr algn="ctr" fontAlgn="ctr">
                        <a:buNone/>
                      </a:pPr>
                      <a:r>
                        <a:rPr lang="it-IT" sz="1400" b="1" i="0" u="none" strike="noStrike" dirty="0">
                          <a:solidFill>
                            <a:srgbClr val="FFFFFF"/>
                          </a:solidFill>
                          <a:effectLst/>
                          <a:latin typeface="Calibri" panose="020F0502020204030204" pitchFamily="34" charset="0"/>
                        </a:rPr>
                        <a:t>Donazioni 2025</a:t>
                      </a:r>
                    </a:p>
                  </a:txBody>
                  <a:tcPr marL="0" marR="0" marT="0" marB="0" anchor="ct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000080"/>
                    </a:solidFill>
                  </a:tcPr>
                </a:tc>
                <a:tc>
                  <a:txBody>
                    <a:bodyPr/>
                    <a:lstStyle/>
                    <a:p>
                      <a:pPr algn="ctr" fontAlgn="ctr">
                        <a:buNone/>
                      </a:pPr>
                      <a:r>
                        <a:rPr lang="it-IT" sz="1400" b="1" i="0" u="none" strike="noStrike" dirty="0">
                          <a:solidFill>
                            <a:srgbClr val="FFFFFF"/>
                          </a:solidFill>
                          <a:effectLst/>
                          <a:latin typeface="Calibri" panose="020F0502020204030204" pitchFamily="34" charset="0"/>
                        </a:rPr>
                        <a:t>Donazioni 2024</a:t>
                      </a:r>
                    </a:p>
                  </a:txBody>
                  <a:tcPr marL="0" marR="0" marT="0" marB="0" anchor="ct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000080"/>
                    </a:solidFill>
                  </a:tcPr>
                </a:tc>
                <a:tc>
                  <a:txBody>
                    <a:bodyPr/>
                    <a:lstStyle/>
                    <a:p>
                      <a:pPr algn="ctr" fontAlgn="ctr">
                        <a:buNone/>
                      </a:pPr>
                      <a:r>
                        <a:rPr lang="it-IT" sz="1400" b="1" i="0" u="none" strike="noStrike" dirty="0">
                          <a:solidFill>
                            <a:srgbClr val="FFFFFF"/>
                          </a:solidFill>
                          <a:effectLst/>
                          <a:latin typeface="Calibri" panose="020F0502020204030204" pitchFamily="34" charset="0"/>
                        </a:rPr>
                        <a:t>Delta</a:t>
                      </a:r>
                    </a:p>
                  </a:txBody>
                  <a:tcPr marL="0" marR="0" marT="0" marB="0" anchor="ct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0080"/>
                    </a:solidFill>
                  </a:tcPr>
                </a:tc>
                <a:extLst>
                  <a:ext uri="{0D108BD9-81ED-4DB2-BD59-A6C34878D82A}">
                    <a16:rowId xmlns:a16="http://schemas.microsoft.com/office/drawing/2014/main" xmlns="" val="2254315546"/>
                  </a:ext>
                </a:extLst>
              </a:tr>
              <a:tr h="186055">
                <a:tc>
                  <a:txBody>
                    <a:bodyPr/>
                    <a:lstStyle/>
                    <a:p>
                      <a:pPr algn="l" fontAlgn="t">
                        <a:buNone/>
                      </a:pPr>
                      <a:r>
                        <a:rPr lang="it-IT" sz="1050" b="1" i="0" u="none" strike="noStrike">
                          <a:solidFill>
                            <a:srgbClr val="000000"/>
                          </a:solidFill>
                          <a:effectLst/>
                          <a:latin typeface="Calibri" panose="020F0502020204030204" pitchFamily="34" charset="0"/>
                        </a:rPr>
                        <a:t>Gennaio</a:t>
                      </a:r>
                    </a:p>
                  </a:txBody>
                  <a:tcPr marL="100013"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E0"/>
                    </a:solidFill>
                  </a:tcPr>
                </a:tc>
                <a:tc>
                  <a:txBody>
                    <a:bodyPr/>
                    <a:lstStyle/>
                    <a:p>
                      <a:pPr algn="ctr" fontAlgn="t">
                        <a:buNone/>
                      </a:pPr>
                      <a:r>
                        <a:rPr lang="it-IT" sz="1400" b="0" i="0" u="none" strike="noStrike" dirty="0">
                          <a:solidFill>
                            <a:srgbClr val="000000"/>
                          </a:solidFill>
                          <a:effectLst/>
                          <a:latin typeface="Calibri" panose="020F0502020204030204" pitchFamily="34" charset="0"/>
                        </a:rPr>
                        <a:t>15</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0" i="0" u="none" strike="noStrike" dirty="0">
                          <a:solidFill>
                            <a:srgbClr val="000000"/>
                          </a:solidFill>
                          <a:effectLst/>
                          <a:latin typeface="Calibri" panose="020F0502020204030204" pitchFamily="34" charset="0"/>
                        </a:rPr>
                        <a:t>18</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1" i="0" u="none" strike="noStrike">
                          <a:solidFill>
                            <a:srgbClr val="FF0000"/>
                          </a:solidFill>
                          <a:effectLst/>
                          <a:latin typeface="Calibri" panose="020F0502020204030204" pitchFamily="34" charset="0"/>
                        </a:rPr>
                        <a:t>-3</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0" i="0" u="none" strike="noStrike">
                          <a:solidFill>
                            <a:srgbClr val="000000"/>
                          </a:solidFill>
                          <a:effectLst/>
                          <a:latin typeface="Calibri" panose="020F0502020204030204" pitchFamily="34" charset="0"/>
                        </a:rPr>
                        <a:t>353</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0" i="0" u="none" strike="noStrike">
                          <a:solidFill>
                            <a:srgbClr val="000000"/>
                          </a:solidFill>
                          <a:effectLst/>
                          <a:latin typeface="Calibri" panose="020F0502020204030204" pitchFamily="34" charset="0"/>
                        </a:rPr>
                        <a:t>228</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0" i="0" u="none" strike="noStrike">
                          <a:solidFill>
                            <a:srgbClr val="000000"/>
                          </a:solidFill>
                          <a:effectLst/>
                          <a:latin typeface="Calibri" panose="020F0502020204030204" pitchFamily="34" charset="0"/>
                        </a:rPr>
                        <a:t>125</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0" i="0" u="none" strike="noStrike">
                          <a:solidFill>
                            <a:srgbClr val="000000"/>
                          </a:solidFill>
                          <a:effectLst/>
                          <a:latin typeface="Calibri" panose="020F0502020204030204" pitchFamily="34" charset="0"/>
                        </a:rPr>
                        <a:t>1877</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0" i="0" u="none" strike="noStrike">
                          <a:solidFill>
                            <a:srgbClr val="000000"/>
                          </a:solidFill>
                          <a:effectLst/>
                          <a:latin typeface="Calibri" panose="020F0502020204030204" pitchFamily="34" charset="0"/>
                        </a:rPr>
                        <a:t>1989</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1" i="0" u="none" strike="noStrike">
                          <a:solidFill>
                            <a:srgbClr val="FF0000"/>
                          </a:solidFill>
                          <a:effectLst/>
                          <a:latin typeface="Calibri" panose="020F0502020204030204" pitchFamily="34" charset="0"/>
                        </a:rPr>
                        <a:t>-112</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l" fontAlgn="b">
                        <a:buNone/>
                      </a:pPr>
                      <a:r>
                        <a:rPr lang="it-IT" sz="1600" b="0" i="0" u="none" strike="noStrike">
                          <a:solidFill>
                            <a:srgbClr val="000000"/>
                          </a:solidFill>
                          <a:effectLst/>
                          <a:latin typeface="Calibri" panose="020F0502020204030204" pitchFamily="34" charset="0"/>
                        </a:rPr>
                        <a:t>       2.245 </a:t>
                      </a:r>
                    </a:p>
                  </a:txBody>
                  <a:tcPr marL="0" marR="0" marT="0" marB="0" anchor="b">
                    <a:lnL w="12700" cap="flat" cmpd="sng" algn="ctr">
                      <a:solidFill>
                        <a:srgbClr val="C0C0C0"/>
                      </a:solidFill>
                      <a:prstDash val="solid"/>
                      <a:round/>
                      <a:headEnd type="none" w="med" len="med"/>
                      <a:tailEnd type="none" w="med" len="med"/>
                    </a:lnL>
                    <a:lnR>
                      <a:noFill/>
                    </a:lnR>
                    <a:lnT>
                      <a:noFill/>
                    </a:lnT>
                    <a:lnB>
                      <a:noFill/>
                    </a:lnB>
                    <a:noFill/>
                  </a:tcPr>
                </a:tc>
                <a:tc>
                  <a:txBody>
                    <a:bodyPr/>
                    <a:lstStyle/>
                    <a:p>
                      <a:pPr algn="l" fontAlgn="b">
                        <a:buNone/>
                      </a:pPr>
                      <a:r>
                        <a:rPr lang="it-IT" sz="1600" b="0" i="0" u="none" strike="noStrike">
                          <a:solidFill>
                            <a:srgbClr val="000000"/>
                          </a:solidFill>
                          <a:effectLst/>
                          <a:latin typeface="Calibri" panose="020F0502020204030204" pitchFamily="34" charset="0"/>
                        </a:rPr>
                        <a:t>       2.235 </a:t>
                      </a: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it-IT" sz="1600" b="1" i="0" u="none" strike="noStrike">
                          <a:solidFill>
                            <a:srgbClr val="000000"/>
                          </a:solidFill>
                          <a:effectLst/>
                          <a:latin typeface="Calibri" panose="020F0502020204030204"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4106557734"/>
                  </a:ext>
                </a:extLst>
              </a:tr>
              <a:tr h="186055">
                <a:tc>
                  <a:txBody>
                    <a:bodyPr/>
                    <a:lstStyle/>
                    <a:p>
                      <a:pPr algn="l" fontAlgn="t">
                        <a:buNone/>
                      </a:pPr>
                      <a:r>
                        <a:rPr lang="it-IT" sz="1050" b="1" i="0" u="none" strike="noStrike">
                          <a:solidFill>
                            <a:srgbClr val="000000"/>
                          </a:solidFill>
                          <a:effectLst/>
                          <a:latin typeface="Calibri" panose="020F0502020204030204" pitchFamily="34" charset="0"/>
                        </a:rPr>
                        <a:t>Febbraio</a:t>
                      </a:r>
                    </a:p>
                  </a:txBody>
                  <a:tcPr marL="100013"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E0"/>
                    </a:solidFill>
                  </a:tcPr>
                </a:tc>
                <a:tc>
                  <a:txBody>
                    <a:bodyPr/>
                    <a:lstStyle/>
                    <a:p>
                      <a:pPr algn="ctr" fontAlgn="t">
                        <a:buNone/>
                      </a:pPr>
                      <a:r>
                        <a:rPr lang="it-IT" sz="1400" b="0" i="0" u="none" strike="noStrike">
                          <a:solidFill>
                            <a:srgbClr val="000000"/>
                          </a:solidFill>
                          <a:effectLst/>
                          <a:latin typeface="Calibri" panose="020F0502020204030204" pitchFamily="34" charset="0"/>
                        </a:rPr>
                        <a:t>11</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ctr" fontAlgn="t">
                        <a:buNone/>
                      </a:pPr>
                      <a:r>
                        <a:rPr lang="it-IT" sz="1400" b="0" i="0" u="none" strike="noStrike">
                          <a:solidFill>
                            <a:srgbClr val="000000"/>
                          </a:solidFill>
                          <a:effectLst/>
                          <a:latin typeface="Calibri" panose="020F0502020204030204" pitchFamily="34" charset="0"/>
                        </a:rPr>
                        <a:t>12</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ctr" fontAlgn="t">
                        <a:buNone/>
                      </a:pPr>
                      <a:r>
                        <a:rPr lang="it-IT" sz="1400" b="1" i="0" u="none" strike="noStrike" dirty="0">
                          <a:solidFill>
                            <a:srgbClr val="FF0000"/>
                          </a:solidFill>
                          <a:effectLst/>
                          <a:latin typeface="Calibri" panose="020F0502020204030204" pitchFamily="34" charset="0"/>
                        </a:rPr>
                        <a:t>-1</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ctr" fontAlgn="t">
                        <a:buNone/>
                      </a:pPr>
                      <a:r>
                        <a:rPr lang="it-IT" sz="1400" b="0" i="0" u="none" strike="noStrike">
                          <a:solidFill>
                            <a:srgbClr val="000000"/>
                          </a:solidFill>
                          <a:effectLst/>
                          <a:latin typeface="Calibri" panose="020F0502020204030204" pitchFamily="34" charset="0"/>
                        </a:rPr>
                        <a:t>341</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ctr" fontAlgn="t">
                        <a:buNone/>
                      </a:pPr>
                      <a:r>
                        <a:rPr lang="it-IT" sz="1400" b="0" i="0" u="none" strike="noStrike" dirty="0">
                          <a:solidFill>
                            <a:srgbClr val="000000"/>
                          </a:solidFill>
                          <a:effectLst/>
                          <a:latin typeface="Calibri" panose="020F0502020204030204" pitchFamily="34" charset="0"/>
                        </a:rPr>
                        <a:t>236</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ctr" fontAlgn="t">
                        <a:buNone/>
                      </a:pPr>
                      <a:r>
                        <a:rPr lang="it-IT" sz="1400" b="0" i="0" u="none" strike="noStrike">
                          <a:solidFill>
                            <a:srgbClr val="000000"/>
                          </a:solidFill>
                          <a:effectLst/>
                          <a:latin typeface="Calibri" panose="020F0502020204030204" pitchFamily="34" charset="0"/>
                        </a:rPr>
                        <a:t>105</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ctr" fontAlgn="t">
                        <a:buNone/>
                      </a:pPr>
                      <a:r>
                        <a:rPr lang="it-IT" sz="1400" b="0" i="0" u="none" strike="noStrike">
                          <a:solidFill>
                            <a:srgbClr val="000000"/>
                          </a:solidFill>
                          <a:effectLst/>
                          <a:latin typeface="Calibri" panose="020F0502020204030204" pitchFamily="34" charset="0"/>
                        </a:rPr>
                        <a:t>1847</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ctr" fontAlgn="t">
                        <a:buNone/>
                      </a:pPr>
                      <a:r>
                        <a:rPr lang="it-IT" sz="1400" b="0" i="0" u="none" strike="noStrike">
                          <a:solidFill>
                            <a:srgbClr val="000000"/>
                          </a:solidFill>
                          <a:effectLst/>
                          <a:latin typeface="Calibri" panose="020F0502020204030204" pitchFamily="34" charset="0"/>
                        </a:rPr>
                        <a:t>1951</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ctr" fontAlgn="t">
                        <a:buNone/>
                      </a:pPr>
                      <a:r>
                        <a:rPr lang="it-IT" sz="1400" b="1" i="0" u="none" strike="noStrike">
                          <a:solidFill>
                            <a:srgbClr val="FF0000"/>
                          </a:solidFill>
                          <a:effectLst/>
                          <a:latin typeface="Calibri" panose="020F0502020204030204" pitchFamily="34" charset="0"/>
                        </a:rPr>
                        <a:t>-104</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l" fontAlgn="b">
                        <a:buNone/>
                      </a:pPr>
                      <a:r>
                        <a:rPr lang="it-IT" sz="1600" b="0" i="0" u="none" strike="noStrike">
                          <a:solidFill>
                            <a:srgbClr val="000000"/>
                          </a:solidFill>
                          <a:effectLst/>
                          <a:latin typeface="Calibri" panose="020F0502020204030204" pitchFamily="34" charset="0"/>
                        </a:rPr>
                        <a:t>       2.199 </a:t>
                      </a:r>
                    </a:p>
                  </a:txBody>
                  <a:tcPr marL="0" marR="0" marT="0" marB="0" anchor="b">
                    <a:lnL w="12700" cap="flat" cmpd="sng" algn="ctr">
                      <a:solidFill>
                        <a:srgbClr val="C0C0C0"/>
                      </a:solidFill>
                      <a:prstDash val="solid"/>
                      <a:round/>
                      <a:headEnd type="none" w="med" len="med"/>
                      <a:tailEnd type="none" w="med" len="med"/>
                    </a:lnL>
                    <a:lnR>
                      <a:noFill/>
                    </a:lnR>
                    <a:lnT>
                      <a:noFill/>
                    </a:lnT>
                    <a:lnB>
                      <a:noFill/>
                    </a:lnB>
                    <a:noFill/>
                  </a:tcPr>
                </a:tc>
                <a:tc>
                  <a:txBody>
                    <a:bodyPr/>
                    <a:lstStyle/>
                    <a:p>
                      <a:pPr algn="l" fontAlgn="b">
                        <a:buNone/>
                      </a:pPr>
                      <a:r>
                        <a:rPr lang="it-IT" sz="1600" b="0" i="0" u="none" strike="noStrike">
                          <a:solidFill>
                            <a:srgbClr val="000000"/>
                          </a:solidFill>
                          <a:effectLst/>
                          <a:latin typeface="Calibri" panose="020F0502020204030204" pitchFamily="34" charset="0"/>
                        </a:rPr>
                        <a:t>       2.199 </a:t>
                      </a: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it-IT" sz="16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509835980"/>
                  </a:ext>
                </a:extLst>
              </a:tr>
              <a:tr h="186055">
                <a:tc>
                  <a:txBody>
                    <a:bodyPr/>
                    <a:lstStyle/>
                    <a:p>
                      <a:pPr algn="l" fontAlgn="t">
                        <a:buNone/>
                      </a:pPr>
                      <a:r>
                        <a:rPr lang="it-IT" sz="1050" b="1" i="0" u="none" strike="noStrike">
                          <a:solidFill>
                            <a:srgbClr val="000000"/>
                          </a:solidFill>
                          <a:effectLst/>
                          <a:latin typeface="Calibri" panose="020F0502020204030204" pitchFamily="34" charset="0"/>
                        </a:rPr>
                        <a:t>Marzo</a:t>
                      </a:r>
                    </a:p>
                  </a:txBody>
                  <a:tcPr marL="100013"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E0"/>
                    </a:solidFill>
                  </a:tcPr>
                </a:tc>
                <a:tc>
                  <a:txBody>
                    <a:bodyPr/>
                    <a:lstStyle/>
                    <a:p>
                      <a:pPr algn="ctr" fontAlgn="t">
                        <a:buNone/>
                      </a:pPr>
                      <a:r>
                        <a:rPr lang="it-IT" sz="1400" b="0" i="0" u="none" strike="noStrike">
                          <a:solidFill>
                            <a:srgbClr val="000000"/>
                          </a:solidFill>
                          <a:effectLst/>
                          <a:latin typeface="Calibri" panose="020F0502020204030204" pitchFamily="34" charset="0"/>
                        </a:rPr>
                        <a:t>19</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0" i="0" u="none" strike="noStrike">
                          <a:solidFill>
                            <a:srgbClr val="000000"/>
                          </a:solidFill>
                          <a:effectLst/>
                          <a:latin typeface="Calibri" panose="020F0502020204030204" pitchFamily="34" charset="0"/>
                        </a:rPr>
                        <a:t>8</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0" i="0" u="none" strike="noStrike">
                          <a:solidFill>
                            <a:srgbClr val="000000"/>
                          </a:solidFill>
                          <a:effectLst/>
                          <a:latin typeface="Calibri" panose="020F0502020204030204" pitchFamily="34" charset="0"/>
                        </a:rPr>
                        <a:t>11</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0" i="0" u="none" strike="noStrike">
                          <a:solidFill>
                            <a:srgbClr val="000000"/>
                          </a:solidFill>
                          <a:effectLst/>
                          <a:latin typeface="Calibri" panose="020F0502020204030204" pitchFamily="34" charset="0"/>
                        </a:rPr>
                        <a:t>359</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0" i="0" u="none" strike="noStrike">
                          <a:solidFill>
                            <a:srgbClr val="000000"/>
                          </a:solidFill>
                          <a:effectLst/>
                          <a:latin typeface="Calibri" panose="020F0502020204030204" pitchFamily="34" charset="0"/>
                        </a:rPr>
                        <a:t>271</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0" i="0" u="none" strike="noStrike" dirty="0">
                          <a:solidFill>
                            <a:srgbClr val="000000"/>
                          </a:solidFill>
                          <a:effectLst/>
                          <a:latin typeface="Calibri" panose="020F0502020204030204" pitchFamily="34" charset="0"/>
                        </a:rPr>
                        <a:t>88</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0" i="0" u="none" strike="noStrike" dirty="0">
                          <a:solidFill>
                            <a:srgbClr val="000000"/>
                          </a:solidFill>
                          <a:effectLst/>
                          <a:latin typeface="Calibri" panose="020F0502020204030204" pitchFamily="34" charset="0"/>
                        </a:rPr>
                        <a:t>1825</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0" i="0" u="none" strike="noStrike">
                          <a:solidFill>
                            <a:srgbClr val="000000"/>
                          </a:solidFill>
                          <a:effectLst/>
                          <a:latin typeface="Calibri" panose="020F0502020204030204" pitchFamily="34" charset="0"/>
                        </a:rPr>
                        <a:t>1912</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1" i="0" u="none" strike="noStrike">
                          <a:solidFill>
                            <a:srgbClr val="FF0000"/>
                          </a:solidFill>
                          <a:effectLst/>
                          <a:latin typeface="Calibri" panose="020F0502020204030204" pitchFamily="34" charset="0"/>
                        </a:rPr>
                        <a:t>-87</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l" fontAlgn="b">
                        <a:buNone/>
                      </a:pPr>
                      <a:r>
                        <a:rPr lang="it-IT" sz="1600" b="0" i="0" u="none" strike="noStrike">
                          <a:solidFill>
                            <a:srgbClr val="000000"/>
                          </a:solidFill>
                          <a:effectLst/>
                          <a:latin typeface="Calibri" panose="020F0502020204030204" pitchFamily="34" charset="0"/>
                        </a:rPr>
                        <a:t>       2.203 </a:t>
                      </a:r>
                    </a:p>
                  </a:txBody>
                  <a:tcPr marL="0" marR="0" marT="0" marB="0" anchor="b">
                    <a:lnL w="12700" cap="flat" cmpd="sng" algn="ctr">
                      <a:solidFill>
                        <a:srgbClr val="C0C0C0"/>
                      </a:solidFill>
                      <a:prstDash val="solid"/>
                      <a:round/>
                      <a:headEnd type="none" w="med" len="med"/>
                      <a:tailEnd type="none" w="med" len="med"/>
                    </a:lnL>
                    <a:lnR>
                      <a:noFill/>
                    </a:lnR>
                    <a:lnT>
                      <a:noFill/>
                    </a:lnT>
                    <a:lnB>
                      <a:noFill/>
                    </a:lnB>
                    <a:noFill/>
                  </a:tcPr>
                </a:tc>
                <a:tc>
                  <a:txBody>
                    <a:bodyPr/>
                    <a:lstStyle/>
                    <a:p>
                      <a:pPr algn="l" fontAlgn="b">
                        <a:buNone/>
                      </a:pPr>
                      <a:r>
                        <a:rPr lang="it-IT" sz="1600" b="0" i="0" u="none" strike="noStrike">
                          <a:solidFill>
                            <a:srgbClr val="000000"/>
                          </a:solidFill>
                          <a:effectLst/>
                          <a:latin typeface="Calibri" panose="020F0502020204030204" pitchFamily="34" charset="0"/>
                        </a:rPr>
                        <a:t>       2.191 </a:t>
                      </a: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it-IT" sz="1600" b="1" i="0" u="none" strike="noStrike">
                          <a:solidFill>
                            <a:srgbClr val="000000"/>
                          </a:solidFill>
                          <a:effectLst/>
                          <a:latin typeface="Calibri" panose="020F0502020204030204" pitchFamily="34" charset="0"/>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823361745"/>
                  </a:ext>
                </a:extLst>
              </a:tr>
              <a:tr h="186055">
                <a:tc>
                  <a:txBody>
                    <a:bodyPr/>
                    <a:lstStyle/>
                    <a:p>
                      <a:pPr algn="l" fontAlgn="t">
                        <a:buNone/>
                      </a:pPr>
                      <a:r>
                        <a:rPr lang="it-IT" sz="1050" b="1" i="0" u="none" strike="noStrike">
                          <a:solidFill>
                            <a:srgbClr val="000000"/>
                          </a:solidFill>
                          <a:effectLst/>
                          <a:latin typeface="Calibri" panose="020F0502020204030204" pitchFamily="34" charset="0"/>
                        </a:rPr>
                        <a:t>Aprile</a:t>
                      </a:r>
                    </a:p>
                  </a:txBody>
                  <a:tcPr marL="100013"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E0"/>
                    </a:solidFill>
                  </a:tcPr>
                </a:tc>
                <a:tc>
                  <a:txBody>
                    <a:bodyPr/>
                    <a:lstStyle/>
                    <a:p>
                      <a:pPr algn="ctr" fontAlgn="t">
                        <a:buNone/>
                      </a:pPr>
                      <a:r>
                        <a:rPr lang="it-IT" sz="1400" b="0" i="0" u="none" strike="noStrike">
                          <a:solidFill>
                            <a:srgbClr val="000000"/>
                          </a:solidFill>
                          <a:effectLst/>
                          <a:latin typeface="Calibri" panose="020F0502020204030204" pitchFamily="34" charset="0"/>
                        </a:rPr>
                        <a:t>20</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ctr" fontAlgn="t">
                        <a:buNone/>
                      </a:pPr>
                      <a:r>
                        <a:rPr lang="it-IT" sz="1400" b="0" i="0" u="none" strike="noStrike">
                          <a:solidFill>
                            <a:srgbClr val="000000"/>
                          </a:solidFill>
                          <a:effectLst/>
                          <a:latin typeface="Calibri" panose="020F0502020204030204" pitchFamily="34" charset="0"/>
                        </a:rPr>
                        <a:t>21</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ctr" fontAlgn="t">
                        <a:buNone/>
                      </a:pPr>
                      <a:r>
                        <a:rPr lang="it-IT" sz="1400" b="1" i="0" u="none" strike="noStrike">
                          <a:solidFill>
                            <a:srgbClr val="FF0000"/>
                          </a:solidFill>
                          <a:effectLst/>
                          <a:latin typeface="Calibri" panose="020F0502020204030204" pitchFamily="34" charset="0"/>
                        </a:rPr>
                        <a:t>-1</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ctr" fontAlgn="t">
                        <a:buNone/>
                      </a:pPr>
                      <a:r>
                        <a:rPr lang="it-IT" sz="1400" b="0" i="0" u="none" strike="noStrike">
                          <a:solidFill>
                            <a:srgbClr val="000000"/>
                          </a:solidFill>
                          <a:effectLst/>
                          <a:latin typeface="Calibri" panose="020F0502020204030204" pitchFamily="34" charset="0"/>
                        </a:rPr>
                        <a:t>307</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ctr" fontAlgn="t">
                        <a:buNone/>
                      </a:pPr>
                      <a:r>
                        <a:rPr lang="it-IT" sz="1400" b="0" i="0" u="none" strike="noStrike">
                          <a:solidFill>
                            <a:srgbClr val="000000"/>
                          </a:solidFill>
                          <a:effectLst/>
                          <a:latin typeface="Calibri" panose="020F0502020204030204" pitchFamily="34" charset="0"/>
                        </a:rPr>
                        <a:t>240</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ctr" fontAlgn="t">
                        <a:buNone/>
                      </a:pPr>
                      <a:r>
                        <a:rPr lang="it-IT" sz="1400" b="0" i="0" u="none" strike="noStrike">
                          <a:solidFill>
                            <a:srgbClr val="000000"/>
                          </a:solidFill>
                          <a:effectLst/>
                          <a:latin typeface="Calibri" panose="020F0502020204030204" pitchFamily="34" charset="0"/>
                        </a:rPr>
                        <a:t>67</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ctr" fontAlgn="t">
                        <a:buNone/>
                      </a:pPr>
                      <a:r>
                        <a:rPr lang="it-IT" sz="1400" b="0" i="0" u="none" strike="noStrike">
                          <a:solidFill>
                            <a:srgbClr val="000000"/>
                          </a:solidFill>
                          <a:effectLst/>
                          <a:latin typeface="Calibri" panose="020F0502020204030204" pitchFamily="34" charset="0"/>
                        </a:rPr>
                        <a:t>1736</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ctr" fontAlgn="t">
                        <a:buNone/>
                      </a:pPr>
                      <a:r>
                        <a:rPr lang="it-IT" sz="1400" b="0" i="0" u="none" strike="noStrike" dirty="0">
                          <a:solidFill>
                            <a:srgbClr val="000000"/>
                          </a:solidFill>
                          <a:effectLst/>
                          <a:latin typeface="Calibri" panose="020F0502020204030204" pitchFamily="34" charset="0"/>
                        </a:rPr>
                        <a:t>1837</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ctr" fontAlgn="t">
                        <a:buNone/>
                      </a:pPr>
                      <a:r>
                        <a:rPr lang="it-IT" sz="1400" b="1" i="0" u="none" strike="noStrike" dirty="0">
                          <a:solidFill>
                            <a:srgbClr val="FF0000"/>
                          </a:solidFill>
                          <a:effectLst/>
                          <a:latin typeface="Calibri" panose="020F0502020204030204" pitchFamily="34" charset="0"/>
                        </a:rPr>
                        <a:t>-101</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l" fontAlgn="b">
                        <a:buNone/>
                      </a:pPr>
                      <a:r>
                        <a:rPr lang="it-IT" sz="1600" b="0" i="0" u="none" strike="noStrike">
                          <a:solidFill>
                            <a:srgbClr val="000000"/>
                          </a:solidFill>
                          <a:effectLst/>
                          <a:latin typeface="Calibri" panose="020F0502020204030204" pitchFamily="34" charset="0"/>
                        </a:rPr>
                        <a:t>       2.063 </a:t>
                      </a:r>
                    </a:p>
                  </a:txBody>
                  <a:tcPr marL="0" marR="0" marT="0" marB="0" anchor="b">
                    <a:lnL w="12700" cap="flat" cmpd="sng" algn="ctr">
                      <a:solidFill>
                        <a:srgbClr val="C0C0C0"/>
                      </a:solidFill>
                      <a:prstDash val="solid"/>
                      <a:round/>
                      <a:headEnd type="none" w="med" len="med"/>
                      <a:tailEnd type="none" w="med" len="med"/>
                    </a:lnL>
                    <a:lnR>
                      <a:noFill/>
                    </a:lnR>
                    <a:lnT>
                      <a:noFill/>
                    </a:lnT>
                    <a:lnB>
                      <a:noFill/>
                    </a:lnB>
                    <a:noFill/>
                  </a:tcPr>
                </a:tc>
                <a:tc>
                  <a:txBody>
                    <a:bodyPr/>
                    <a:lstStyle/>
                    <a:p>
                      <a:pPr algn="l" fontAlgn="b">
                        <a:buNone/>
                      </a:pPr>
                      <a:r>
                        <a:rPr lang="it-IT" sz="1600" b="0" i="0" u="none" strike="noStrike">
                          <a:solidFill>
                            <a:srgbClr val="000000"/>
                          </a:solidFill>
                          <a:effectLst/>
                          <a:latin typeface="Calibri" panose="020F0502020204030204" pitchFamily="34" charset="0"/>
                        </a:rPr>
                        <a:t>       2.098 </a:t>
                      </a: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it-IT" sz="1600" b="1" i="0" u="none" strike="noStrike">
                          <a:solidFill>
                            <a:srgbClr val="FF0000"/>
                          </a:solidFill>
                          <a:effectLst/>
                          <a:latin typeface="Calibri" panose="020F0502020204030204" pitchFamily="34" charset="0"/>
                        </a:rPr>
                        <a:t>-35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709028446"/>
                  </a:ext>
                </a:extLst>
              </a:tr>
              <a:tr h="186055">
                <a:tc>
                  <a:txBody>
                    <a:bodyPr/>
                    <a:lstStyle/>
                    <a:p>
                      <a:pPr algn="l" fontAlgn="t">
                        <a:buNone/>
                      </a:pPr>
                      <a:r>
                        <a:rPr lang="it-IT" sz="1050" b="1" i="0" u="none" strike="noStrike">
                          <a:solidFill>
                            <a:srgbClr val="000000"/>
                          </a:solidFill>
                          <a:effectLst/>
                          <a:latin typeface="Calibri" panose="020F0502020204030204" pitchFamily="34" charset="0"/>
                        </a:rPr>
                        <a:t>Maggio</a:t>
                      </a:r>
                    </a:p>
                  </a:txBody>
                  <a:tcPr marL="100013"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E0"/>
                    </a:solidFill>
                  </a:tcPr>
                </a:tc>
                <a:tc>
                  <a:txBody>
                    <a:bodyPr/>
                    <a:lstStyle/>
                    <a:p>
                      <a:pPr algn="ctr" fontAlgn="t">
                        <a:buNone/>
                      </a:pPr>
                      <a:r>
                        <a:rPr lang="it-IT" sz="1400" b="0" i="0" u="none" strike="noStrike">
                          <a:solidFill>
                            <a:srgbClr val="000000"/>
                          </a:solidFill>
                          <a:effectLst/>
                          <a:latin typeface="Calibri" panose="020F0502020204030204" pitchFamily="34" charset="0"/>
                        </a:rPr>
                        <a:t>12</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0" i="0" u="none" strike="noStrike">
                          <a:solidFill>
                            <a:srgbClr val="000000"/>
                          </a:solidFill>
                          <a:effectLst/>
                          <a:latin typeface="Calibri" panose="020F0502020204030204" pitchFamily="34" charset="0"/>
                        </a:rPr>
                        <a:t>18</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1" i="0" u="none" strike="noStrike">
                          <a:solidFill>
                            <a:srgbClr val="FF0000"/>
                          </a:solidFill>
                          <a:effectLst/>
                          <a:latin typeface="Calibri" panose="020F0502020204030204" pitchFamily="34" charset="0"/>
                        </a:rPr>
                        <a:t>-6</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0" i="0" u="none" strike="noStrike">
                          <a:solidFill>
                            <a:srgbClr val="000000"/>
                          </a:solidFill>
                          <a:effectLst/>
                          <a:latin typeface="Calibri" panose="020F0502020204030204" pitchFamily="34" charset="0"/>
                        </a:rPr>
                        <a:t>379</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0" i="0" u="none" strike="noStrike">
                          <a:solidFill>
                            <a:srgbClr val="000000"/>
                          </a:solidFill>
                          <a:effectLst/>
                          <a:latin typeface="Calibri" panose="020F0502020204030204" pitchFamily="34" charset="0"/>
                        </a:rPr>
                        <a:t>287</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0" i="0" u="none" strike="noStrike">
                          <a:solidFill>
                            <a:srgbClr val="000000"/>
                          </a:solidFill>
                          <a:effectLst/>
                          <a:latin typeface="Calibri" panose="020F0502020204030204" pitchFamily="34" charset="0"/>
                        </a:rPr>
                        <a:t>92</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0" i="0" u="none" strike="noStrike">
                          <a:solidFill>
                            <a:srgbClr val="000000"/>
                          </a:solidFill>
                          <a:effectLst/>
                          <a:latin typeface="Calibri" panose="020F0502020204030204" pitchFamily="34" charset="0"/>
                        </a:rPr>
                        <a:t>1898</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0" i="0" u="none" strike="noStrike">
                          <a:solidFill>
                            <a:srgbClr val="000000"/>
                          </a:solidFill>
                          <a:effectLst/>
                          <a:latin typeface="Calibri" panose="020F0502020204030204" pitchFamily="34" charset="0"/>
                        </a:rPr>
                        <a:t>1937</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1" i="0" u="none" strike="noStrike" dirty="0">
                          <a:solidFill>
                            <a:srgbClr val="FF0000"/>
                          </a:solidFill>
                          <a:effectLst/>
                          <a:latin typeface="Calibri" panose="020F0502020204030204" pitchFamily="34" charset="0"/>
                        </a:rPr>
                        <a:t>-39</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l" fontAlgn="b">
                        <a:buNone/>
                      </a:pPr>
                      <a:r>
                        <a:rPr lang="it-IT" sz="1600" b="0" i="0" u="none" strike="noStrike">
                          <a:solidFill>
                            <a:srgbClr val="000000"/>
                          </a:solidFill>
                          <a:effectLst/>
                          <a:latin typeface="Calibri" panose="020F0502020204030204" pitchFamily="34" charset="0"/>
                        </a:rPr>
                        <a:t>       2.289 </a:t>
                      </a:r>
                    </a:p>
                  </a:txBody>
                  <a:tcPr marL="0" marR="0" marT="0" marB="0" anchor="b">
                    <a:lnL w="12700" cap="flat" cmpd="sng" algn="ctr">
                      <a:solidFill>
                        <a:srgbClr val="C0C0C0"/>
                      </a:solidFill>
                      <a:prstDash val="solid"/>
                      <a:round/>
                      <a:headEnd type="none" w="med" len="med"/>
                      <a:tailEnd type="none" w="med" len="med"/>
                    </a:lnL>
                    <a:lnR>
                      <a:noFill/>
                    </a:lnR>
                    <a:lnT>
                      <a:noFill/>
                    </a:lnT>
                    <a:lnB>
                      <a:noFill/>
                    </a:lnB>
                    <a:noFill/>
                  </a:tcPr>
                </a:tc>
                <a:tc>
                  <a:txBody>
                    <a:bodyPr/>
                    <a:lstStyle/>
                    <a:p>
                      <a:pPr algn="l" fontAlgn="b">
                        <a:buNone/>
                      </a:pPr>
                      <a:r>
                        <a:rPr lang="it-IT" sz="1600" b="0" i="0" u="none" strike="noStrike">
                          <a:solidFill>
                            <a:srgbClr val="000000"/>
                          </a:solidFill>
                          <a:effectLst/>
                          <a:latin typeface="Calibri" panose="020F0502020204030204" pitchFamily="34" charset="0"/>
                        </a:rPr>
                        <a:t>       2.242 </a:t>
                      </a: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it-IT" sz="1600" b="1" i="0" u="none" strike="noStrike">
                          <a:solidFill>
                            <a:srgbClr val="000000"/>
                          </a:solidFill>
                          <a:effectLst/>
                          <a:latin typeface="Calibri" panose="020F0502020204030204" pitchFamily="34" charset="0"/>
                        </a:rPr>
                        <a:t>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492902467"/>
                  </a:ext>
                </a:extLst>
              </a:tr>
              <a:tr h="186055">
                <a:tc>
                  <a:txBody>
                    <a:bodyPr/>
                    <a:lstStyle/>
                    <a:p>
                      <a:pPr algn="l" fontAlgn="t">
                        <a:buNone/>
                      </a:pPr>
                      <a:r>
                        <a:rPr lang="it-IT" sz="1050" b="1" i="0" u="none" strike="noStrike">
                          <a:solidFill>
                            <a:srgbClr val="000000"/>
                          </a:solidFill>
                          <a:effectLst/>
                          <a:latin typeface="Calibri" panose="020F0502020204030204" pitchFamily="34" charset="0"/>
                        </a:rPr>
                        <a:t>Giugno</a:t>
                      </a:r>
                    </a:p>
                  </a:txBody>
                  <a:tcPr marL="100013"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E0"/>
                    </a:solidFill>
                  </a:tcPr>
                </a:tc>
                <a:tc>
                  <a:txBody>
                    <a:bodyPr/>
                    <a:lstStyle/>
                    <a:p>
                      <a:pPr algn="ctr" fontAlgn="t">
                        <a:buNone/>
                      </a:pPr>
                      <a:r>
                        <a:rPr lang="it-IT" sz="1400" b="0" i="0" u="none" strike="noStrike">
                          <a:solidFill>
                            <a:srgbClr val="000000"/>
                          </a:solidFill>
                          <a:effectLst/>
                          <a:latin typeface="Calibri" panose="020F0502020204030204" pitchFamily="34" charset="0"/>
                        </a:rPr>
                        <a:t>14</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ctr" fontAlgn="t">
                        <a:buNone/>
                      </a:pPr>
                      <a:r>
                        <a:rPr lang="it-IT" sz="1400" b="0" i="0" u="none" strike="noStrike">
                          <a:solidFill>
                            <a:srgbClr val="000000"/>
                          </a:solidFill>
                          <a:effectLst/>
                          <a:latin typeface="Calibri" panose="020F0502020204030204" pitchFamily="34" charset="0"/>
                        </a:rPr>
                        <a:t>15</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ctr" fontAlgn="t">
                        <a:buNone/>
                      </a:pPr>
                      <a:r>
                        <a:rPr lang="it-IT" sz="1400" b="1" i="0" u="none" strike="noStrike">
                          <a:solidFill>
                            <a:srgbClr val="FF0000"/>
                          </a:solidFill>
                          <a:effectLst/>
                          <a:latin typeface="Calibri" panose="020F0502020204030204" pitchFamily="34" charset="0"/>
                        </a:rPr>
                        <a:t>-1</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ctr" fontAlgn="t">
                        <a:buNone/>
                      </a:pPr>
                      <a:r>
                        <a:rPr lang="it-IT" sz="1400" b="0" i="0" u="none" strike="noStrike">
                          <a:solidFill>
                            <a:srgbClr val="000000"/>
                          </a:solidFill>
                          <a:effectLst/>
                          <a:latin typeface="Calibri" panose="020F0502020204030204" pitchFamily="34" charset="0"/>
                        </a:rPr>
                        <a:t>363</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ctr" fontAlgn="t">
                        <a:buNone/>
                      </a:pPr>
                      <a:r>
                        <a:rPr lang="it-IT" sz="1400" b="0" i="0" u="none" strike="noStrike">
                          <a:solidFill>
                            <a:srgbClr val="000000"/>
                          </a:solidFill>
                          <a:effectLst/>
                          <a:latin typeface="Calibri" panose="020F0502020204030204" pitchFamily="34" charset="0"/>
                        </a:rPr>
                        <a:t>240</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ctr" fontAlgn="t">
                        <a:buNone/>
                      </a:pPr>
                      <a:r>
                        <a:rPr lang="it-IT" sz="1400" b="0" i="0" u="none" strike="noStrike">
                          <a:solidFill>
                            <a:srgbClr val="000000"/>
                          </a:solidFill>
                          <a:effectLst/>
                          <a:latin typeface="Calibri" panose="020F0502020204030204" pitchFamily="34" charset="0"/>
                        </a:rPr>
                        <a:t>123</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ctr" fontAlgn="t">
                        <a:buNone/>
                      </a:pPr>
                      <a:r>
                        <a:rPr lang="it-IT" sz="1400" b="0" i="0" u="none" strike="noStrike">
                          <a:solidFill>
                            <a:srgbClr val="000000"/>
                          </a:solidFill>
                          <a:effectLst/>
                          <a:latin typeface="Calibri" panose="020F0502020204030204" pitchFamily="34" charset="0"/>
                        </a:rPr>
                        <a:t>1746</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ctr" fontAlgn="t">
                        <a:buNone/>
                      </a:pPr>
                      <a:r>
                        <a:rPr lang="it-IT" sz="1400" b="0" i="0" u="none" strike="noStrike">
                          <a:solidFill>
                            <a:srgbClr val="000000"/>
                          </a:solidFill>
                          <a:effectLst/>
                          <a:latin typeface="Calibri" panose="020F0502020204030204" pitchFamily="34" charset="0"/>
                        </a:rPr>
                        <a:t>1645</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ctr" fontAlgn="t">
                        <a:buNone/>
                      </a:pPr>
                      <a:r>
                        <a:rPr lang="it-IT" sz="1400" b="0" i="0" u="none" strike="noStrike" dirty="0">
                          <a:solidFill>
                            <a:srgbClr val="000000"/>
                          </a:solidFill>
                          <a:effectLst/>
                          <a:latin typeface="Calibri" panose="020F0502020204030204" pitchFamily="34" charset="0"/>
                        </a:rPr>
                        <a:t>101</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l" fontAlgn="b">
                        <a:buNone/>
                      </a:pPr>
                      <a:r>
                        <a:rPr lang="it-IT" sz="1600" b="0" i="0" u="none" strike="noStrike">
                          <a:solidFill>
                            <a:srgbClr val="000000"/>
                          </a:solidFill>
                          <a:effectLst/>
                          <a:latin typeface="Calibri" panose="020F0502020204030204" pitchFamily="34" charset="0"/>
                        </a:rPr>
                        <a:t>       2.123 </a:t>
                      </a:r>
                    </a:p>
                  </a:txBody>
                  <a:tcPr marL="0" marR="0" marT="0" marB="0" anchor="b">
                    <a:lnL w="12700" cap="flat" cmpd="sng" algn="ctr">
                      <a:solidFill>
                        <a:srgbClr val="C0C0C0"/>
                      </a:solidFill>
                      <a:prstDash val="solid"/>
                      <a:round/>
                      <a:headEnd type="none" w="med" len="med"/>
                      <a:tailEnd type="none" w="med" len="med"/>
                    </a:lnL>
                    <a:lnR>
                      <a:noFill/>
                    </a:lnR>
                    <a:lnT>
                      <a:noFill/>
                    </a:lnT>
                    <a:lnB>
                      <a:noFill/>
                    </a:lnB>
                    <a:noFill/>
                  </a:tcPr>
                </a:tc>
                <a:tc>
                  <a:txBody>
                    <a:bodyPr/>
                    <a:lstStyle/>
                    <a:p>
                      <a:pPr algn="l" fontAlgn="b">
                        <a:buNone/>
                      </a:pPr>
                      <a:r>
                        <a:rPr lang="it-IT" sz="1600" b="0" i="0" u="none" strike="noStrike">
                          <a:solidFill>
                            <a:srgbClr val="000000"/>
                          </a:solidFill>
                          <a:effectLst/>
                          <a:latin typeface="Calibri" panose="020F0502020204030204" pitchFamily="34" charset="0"/>
                        </a:rPr>
                        <a:t>       1.900 </a:t>
                      </a: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it-IT" sz="1600" b="1" i="0" u="none" strike="noStrike">
                          <a:solidFill>
                            <a:srgbClr val="000000"/>
                          </a:solidFill>
                          <a:effectLst/>
                          <a:latin typeface="Calibri" panose="020F0502020204030204" pitchFamily="34" charset="0"/>
                        </a:rPr>
                        <a:t>223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660276719"/>
                  </a:ext>
                </a:extLst>
              </a:tr>
              <a:tr h="186055">
                <a:tc>
                  <a:txBody>
                    <a:bodyPr/>
                    <a:lstStyle/>
                    <a:p>
                      <a:pPr algn="l" fontAlgn="t">
                        <a:buNone/>
                      </a:pPr>
                      <a:r>
                        <a:rPr lang="it-IT" sz="1050" b="1" i="0" u="none" strike="noStrike">
                          <a:solidFill>
                            <a:srgbClr val="000000"/>
                          </a:solidFill>
                          <a:effectLst/>
                          <a:latin typeface="Calibri" panose="020F0502020204030204" pitchFamily="34" charset="0"/>
                        </a:rPr>
                        <a:t>Luglio</a:t>
                      </a:r>
                    </a:p>
                  </a:txBody>
                  <a:tcPr marL="100013"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E0"/>
                    </a:solidFill>
                  </a:tcPr>
                </a:tc>
                <a:tc>
                  <a:txBody>
                    <a:bodyPr/>
                    <a:lstStyle/>
                    <a:p>
                      <a:pPr algn="ctr" fontAlgn="t">
                        <a:buNone/>
                      </a:pPr>
                      <a:r>
                        <a:rPr lang="it-IT" sz="1400" b="0" i="0" u="none" strike="noStrike" dirty="0">
                          <a:solidFill>
                            <a:srgbClr val="000000"/>
                          </a:solidFill>
                          <a:effectLst/>
                          <a:latin typeface="Calibri" panose="020F0502020204030204" pitchFamily="34" charset="0"/>
                        </a:rPr>
                        <a:t>8</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0" i="0" u="none" strike="noStrike">
                          <a:solidFill>
                            <a:srgbClr val="000000"/>
                          </a:solidFill>
                          <a:effectLst/>
                          <a:latin typeface="Calibri" panose="020F0502020204030204" pitchFamily="34" charset="0"/>
                        </a:rPr>
                        <a:t>12</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1" i="0" u="none" strike="noStrike">
                          <a:solidFill>
                            <a:srgbClr val="FF0000"/>
                          </a:solidFill>
                          <a:effectLst/>
                          <a:latin typeface="Calibri" panose="020F0502020204030204" pitchFamily="34" charset="0"/>
                        </a:rPr>
                        <a:t>-4</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0" i="0" u="none" strike="noStrike">
                          <a:solidFill>
                            <a:srgbClr val="000000"/>
                          </a:solidFill>
                          <a:effectLst/>
                          <a:latin typeface="Calibri" panose="020F0502020204030204" pitchFamily="34" charset="0"/>
                        </a:rPr>
                        <a:t>417</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0" i="0" u="none" strike="noStrike">
                          <a:solidFill>
                            <a:srgbClr val="000000"/>
                          </a:solidFill>
                          <a:effectLst/>
                          <a:latin typeface="Calibri" panose="020F0502020204030204" pitchFamily="34" charset="0"/>
                        </a:rPr>
                        <a:t>319</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0" i="0" u="none" strike="noStrike">
                          <a:solidFill>
                            <a:srgbClr val="000000"/>
                          </a:solidFill>
                          <a:effectLst/>
                          <a:latin typeface="Calibri" panose="020F0502020204030204" pitchFamily="34" charset="0"/>
                        </a:rPr>
                        <a:t>98</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0" i="0" u="none" strike="noStrike">
                          <a:solidFill>
                            <a:srgbClr val="000000"/>
                          </a:solidFill>
                          <a:effectLst/>
                          <a:latin typeface="Calibri" panose="020F0502020204030204" pitchFamily="34" charset="0"/>
                        </a:rPr>
                        <a:t>1976</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0" i="0" u="none" strike="noStrike">
                          <a:solidFill>
                            <a:srgbClr val="000000"/>
                          </a:solidFill>
                          <a:effectLst/>
                          <a:latin typeface="Calibri" panose="020F0502020204030204" pitchFamily="34" charset="0"/>
                        </a:rPr>
                        <a:t>1915</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0" i="0" u="none" strike="noStrike" dirty="0">
                          <a:solidFill>
                            <a:srgbClr val="000000"/>
                          </a:solidFill>
                          <a:effectLst/>
                          <a:latin typeface="Calibri" panose="020F0502020204030204" pitchFamily="34" charset="0"/>
                        </a:rPr>
                        <a:t>61</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l" fontAlgn="b">
                        <a:buNone/>
                      </a:pPr>
                      <a:r>
                        <a:rPr lang="it-IT" sz="1600" b="0" i="0" u="none" strike="noStrike">
                          <a:solidFill>
                            <a:srgbClr val="000000"/>
                          </a:solidFill>
                          <a:effectLst/>
                          <a:latin typeface="Calibri" panose="020F0502020204030204" pitchFamily="34" charset="0"/>
                        </a:rPr>
                        <a:t>       2.401 </a:t>
                      </a:r>
                    </a:p>
                  </a:txBody>
                  <a:tcPr marL="0" marR="0" marT="0" marB="0" anchor="b">
                    <a:lnL w="12700" cap="flat" cmpd="sng" algn="ctr">
                      <a:solidFill>
                        <a:srgbClr val="C0C0C0"/>
                      </a:solidFill>
                      <a:prstDash val="solid"/>
                      <a:round/>
                      <a:headEnd type="none" w="med" len="med"/>
                      <a:tailEnd type="none" w="med" len="med"/>
                    </a:lnL>
                    <a:lnR>
                      <a:noFill/>
                    </a:lnR>
                    <a:lnT>
                      <a:noFill/>
                    </a:lnT>
                    <a:lnB>
                      <a:noFill/>
                    </a:lnB>
                    <a:noFill/>
                  </a:tcPr>
                </a:tc>
                <a:tc>
                  <a:txBody>
                    <a:bodyPr/>
                    <a:lstStyle/>
                    <a:p>
                      <a:pPr algn="l" fontAlgn="b">
                        <a:buNone/>
                      </a:pPr>
                      <a:r>
                        <a:rPr lang="it-IT" sz="1600" b="0" i="0" u="none" strike="noStrike">
                          <a:solidFill>
                            <a:srgbClr val="000000"/>
                          </a:solidFill>
                          <a:effectLst/>
                          <a:latin typeface="Calibri" panose="020F0502020204030204" pitchFamily="34" charset="0"/>
                        </a:rPr>
                        <a:t>       2.246 </a:t>
                      </a: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it-IT" sz="1600" b="1" i="0" u="none" strike="noStrike">
                          <a:solidFill>
                            <a:srgbClr val="000000"/>
                          </a:solidFill>
                          <a:effectLst/>
                          <a:latin typeface="Calibri" panose="020F0502020204030204" pitchFamily="34" charset="0"/>
                        </a:rPr>
                        <a:t>155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148882721"/>
                  </a:ext>
                </a:extLst>
              </a:tr>
              <a:tr h="186055">
                <a:tc>
                  <a:txBody>
                    <a:bodyPr/>
                    <a:lstStyle/>
                    <a:p>
                      <a:pPr algn="l" fontAlgn="t">
                        <a:buNone/>
                      </a:pPr>
                      <a:r>
                        <a:rPr lang="it-IT" sz="1050" b="1" i="0" u="none" strike="noStrike">
                          <a:solidFill>
                            <a:srgbClr val="000000"/>
                          </a:solidFill>
                          <a:effectLst/>
                          <a:latin typeface="Calibri" panose="020F0502020204030204" pitchFamily="34" charset="0"/>
                        </a:rPr>
                        <a:t>Agosto</a:t>
                      </a:r>
                    </a:p>
                  </a:txBody>
                  <a:tcPr marL="100013"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E0"/>
                    </a:solidFill>
                  </a:tcPr>
                </a:tc>
                <a:tc>
                  <a:txBody>
                    <a:bodyPr/>
                    <a:lstStyle/>
                    <a:p>
                      <a:pPr algn="ctr" fontAlgn="t">
                        <a:buNone/>
                      </a:pPr>
                      <a:r>
                        <a:rPr lang="it-IT" sz="1400" b="0" i="0" u="none" strike="noStrike">
                          <a:solidFill>
                            <a:srgbClr val="000000"/>
                          </a:solidFill>
                          <a:effectLst/>
                          <a:latin typeface="Calibri" panose="020F0502020204030204" pitchFamily="34" charset="0"/>
                        </a:rPr>
                        <a:t>18</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ctr" fontAlgn="t">
                        <a:buNone/>
                      </a:pPr>
                      <a:r>
                        <a:rPr lang="it-IT" sz="1400" b="0" i="0" u="none" strike="noStrike">
                          <a:solidFill>
                            <a:srgbClr val="000000"/>
                          </a:solidFill>
                          <a:effectLst/>
                          <a:latin typeface="Calibri" panose="020F0502020204030204" pitchFamily="34" charset="0"/>
                        </a:rPr>
                        <a:t>14</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ctr" fontAlgn="t">
                        <a:buNone/>
                      </a:pPr>
                      <a:r>
                        <a:rPr lang="it-IT" sz="1400" b="0" i="0" u="none" strike="noStrike">
                          <a:solidFill>
                            <a:srgbClr val="000000"/>
                          </a:solidFill>
                          <a:effectLst/>
                          <a:latin typeface="Calibri" panose="020F0502020204030204" pitchFamily="34" charset="0"/>
                        </a:rPr>
                        <a:t>4</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ctr" fontAlgn="t">
                        <a:buNone/>
                      </a:pPr>
                      <a:r>
                        <a:rPr lang="it-IT" sz="1400" b="0" i="0" u="none" strike="noStrike">
                          <a:solidFill>
                            <a:srgbClr val="000000"/>
                          </a:solidFill>
                          <a:effectLst/>
                          <a:latin typeface="Calibri" panose="020F0502020204030204" pitchFamily="34" charset="0"/>
                        </a:rPr>
                        <a:t>382</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ctr" fontAlgn="t">
                        <a:buNone/>
                      </a:pPr>
                      <a:r>
                        <a:rPr lang="it-IT" sz="1400" b="0" i="0" u="none" strike="noStrike">
                          <a:solidFill>
                            <a:srgbClr val="000000"/>
                          </a:solidFill>
                          <a:effectLst/>
                          <a:latin typeface="Calibri" panose="020F0502020204030204" pitchFamily="34" charset="0"/>
                        </a:rPr>
                        <a:t>281</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ctr" fontAlgn="t">
                        <a:buNone/>
                      </a:pPr>
                      <a:r>
                        <a:rPr lang="it-IT" sz="1400" b="0" i="0" u="none" strike="noStrike">
                          <a:solidFill>
                            <a:srgbClr val="000000"/>
                          </a:solidFill>
                          <a:effectLst/>
                          <a:latin typeface="Calibri" panose="020F0502020204030204" pitchFamily="34" charset="0"/>
                        </a:rPr>
                        <a:t>101</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ctr" fontAlgn="t">
                        <a:buNone/>
                      </a:pPr>
                      <a:r>
                        <a:rPr lang="it-IT" sz="1400" b="0" i="0" u="none" strike="noStrike">
                          <a:solidFill>
                            <a:srgbClr val="000000"/>
                          </a:solidFill>
                          <a:effectLst/>
                          <a:latin typeface="Calibri" panose="020F0502020204030204" pitchFamily="34" charset="0"/>
                        </a:rPr>
                        <a:t>1691</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ctr" fontAlgn="t">
                        <a:buNone/>
                      </a:pPr>
                      <a:r>
                        <a:rPr lang="it-IT" sz="1400" b="0" i="0" u="none" strike="noStrike">
                          <a:solidFill>
                            <a:srgbClr val="000000"/>
                          </a:solidFill>
                          <a:effectLst/>
                          <a:latin typeface="Calibri" panose="020F0502020204030204" pitchFamily="34" charset="0"/>
                        </a:rPr>
                        <a:t>1784</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ctr" fontAlgn="t">
                        <a:buNone/>
                      </a:pPr>
                      <a:r>
                        <a:rPr lang="it-IT" sz="1400" b="1" i="0" u="none" strike="noStrike" dirty="0">
                          <a:solidFill>
                            <a:srgbClr val="FF0000"/>
                          </a:solidFill>
                          <a:effectLst/>
                          <a:latin typeface="Calibri" panose="020F0502020204030204" pitchFamily="34" charset="0"/>
                        </a:rPr>
                        <a:t>-93</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l" fontAlgn="b">
                        <a:buNone/>
                      </a:pPr>
                      <a:r>
                        <a:rPr lang="it-IT" sz="1600" b="0" i="0" u="none" strike="noStrike">
                          <a:solidFill>
                            <a:srgbClr val="000000"/>
                          </a:solidFill>
                          <a:effectLst/>
                          <a:latin typeface="Calibri" panose="020F0502020204030204" pitchFamily="34" charset="0"/>
                        </a:rPr>
                        <a:t>       2.091 </a:t>
                      </a:r>
                    </a:p>
                  </a:txBody>
                  <a:tcPr marL="0" marR="0" marT="0" marB="0" anchor="b">
                    <a:lnL w="12700" cap="flat" cmpd="sng" algn="ctr">
                      <a:solidFill>
                        <a:srgbClr val="C0C0C0"/>
                      </a:solidFill>
                      <a:prstDash val="solid"/>
                      <a:round/>
                      <a:headEnd type="none" w="med" len="med"/>
                      <a:tailEnd type="none" w="med" len="med"/>
                    </a:lnL>
                    <a:lnR>
                      <a:noFill/>
                    </a:lnR>
                    <a:lnT>
                      <a:noFill/>
                    </a:lnT>
                    <a:lnB>
                      <a:noFill/>
                    </a:lnB>
                    <a:noFill/>
                  </a:tcPr>
                </a:tc>
                <a:tc>
                  <a:txBody>
                    <a:bodyPr/>
                    <a:lstStyle/>
                    <a:p>
                      <a:pPr algn="l" fontAlgn="b">
                        <a:buNone/>
                      </a:pPr>
                      <a:r>
                        <a:rPr lang="it-IT" sz="1600" b="0" i="0" u="none" strike="noStrike">
                          <a:solidFill>
                            <a:srgbClr val="000000"/>
                          </a:solidFill>
                          <a:effectLst/>
                          <a:latin typeface="Calibri" panose="020F0502020204030204" pitchFamily="34" charset="0"/>
                        </a:rPr>
                        <a:t>       2.079 </a:t>
                      </a: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it-IT" sz="1600" b="1" i="0" u="none" strike="noStrike">
                          <a:solidFill>
                            <a:srgbClr val="000000"/>
                          </a:solidFill>
                          <a:effectLst/>
                          <a:latin typeface="Calibri" panose="020F0502020204030204" pitchFamily="34" charset="0"/>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363863652"/>
                  </a:ext>
                </a:extLst>
              </a:tr>
              <a:tr h="186055">
                <a:tc>
                  <a:txBody>
                    <a:bodyPr/>
                    <a:lstStyle/>
                    <a:p>
                      <a:pPr algn="l" fontAlgn="t">
                        <a:buNone/>
                      </a:pPr>
                      <a:r>
                        <a:rPr lang="it-IT" sz="1050" b="1" i="0" u="none" strike="noStrike">
                          <a:solidFill>
                            <a:srgbClr val="000000"/>
                          </a:solidFill>
                          <a:effectLst/>
                          <a:latin typeface="Calibri" panose="020F0502020204030204" pitchFamily="34" charset="0"/>
                        </a:rPr>
                        <a:t>Settembre</a:t>
                      </a:r>
                    </a:p>
                  </a:txBody>
                  <a:tcPr marL="100013"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E0"/>
                    </a:solidFill>
                  </a:tcPr>
                </a:tc>
                <a:tc>
                  <a:txBody>
                    <a:bodyPr/>
                    <a:lstStyle/>
                    <a:p>
                      <a:pPr algn="ctr" fontAlgn="t">
                        <a:buNone/>
                      </a:pPr>
                      <a:r>
                        <a:rPr lang="it-IT" sz="1400" b="0" i="0" u="none" strike="noStrike">
                          <a:solidFill>
                            <a:srgbClr val="000000"/>
                          </a:solidFill>
                          <a:effectLst/>
                          <a:latin typeface="Calibri" panose="020F0502020204030204" pitchFamily="34" charset="0"/>
                        </a:rPr>
                        <a:t>11</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0" i="0" u="none" strike="noStrike">
                          <a:solidFill>
                            <a:srgbClr val="000000"/>
                          </a:solidFill>
                          <a:effectLst/>
                          <a:latin typeface="Calibri" panose="020F0502020204030204" pitchFamily="34" charset="0"/>
                        </a:rPr>
                        <a:t>13</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1" i="0" u="none" strike="noStrike">
                          <a:solidFill>
                            <a:srgbClr val="FF0000"/>
                          </a:solidFill>
                          <a:effectLst/>
                          <a:latin typeface="Calibri" panose="020F0502020204030204" pitchFamily="34" charset="0"/>
                        </a:rPr>
                        <a:t>-2</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0" i="0" u="none" strike="noStrike">
                          <a:solidFill>
                            <a:srgbClr val="000000"/>
                          </a:solidFill>
                          <a:effectLst/>
                          <a:latin typeface="Calibri" panose="020F0502020204030204" pitchFamily="34" charset="0"/>
                        </a:rPr>
                        <a:t>408</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0" i="0" u="none" strike="noStrike">
                          <a:solidFill>
                            <a:srgbClr val="000000"/>
                          </a:solidFill>
                          <a:effectLst/>
                          <a:latin typeface="Calibri" panose="020F0502020204030204" pitchFamily="34" charset="0"/>
                        </a:rPr>
                        <a:t>270</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0" i="0" u="none" strike="noStrike">
                          <a:solidFill>
                            <a:srgbClr val="000000"/>
                          </a:solidFill>
                          <a:effectLst/>
                          <a:latin typeface="Calibri" panose="020F0502020204030204" pitchFamily="34" charset="0"/>
                        </a:rPr>
                        <a:t>138</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0" i="0" u="none" strike="noStrike">
                          <a:solidFill>
                            <a:srgbClr val="000000"/>
                          </a:solidFill>
                          <a:effectLst/>
                          <a:latin typeface="Calibri" panose="020F0502020204030204" pitchFamily="34" charset="0"/>
                        </a:rPr>
                        <a:t>1757</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0" i="0" u="none" strike="noStrike">
                          <a:solidFill>
                            <a:srgbClr val="000000"/>
                          </a:solidFill>
                          <a:effectLst/>
                          <a:latin typeface="Calibri" panose="020F0502020204030204" pitchFamily="34" charset="0"/>
                        </a:rPr>
                        <a:t>1814</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1" i="0" u="none" strike="noStrike" dirty="0">
                          <a:solidFill>
                            <a:srgbClr val="FF0000"/>
                          </a:solidFill>
                          <a:effectLst/>
                          <a:latin typeface="Calibri" panose="020F0502020204030204" pitchFamily="34" charset="0"/>
                        </a:rPr>
                        <a:t>-57</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l" fontAlgn="b">
                        <a:buNone/>
                      </a:pPr>
                      <a:r>
                        <a:rPr lang="it-IT" sz="1600" b="0" i="0" u="none" strike="noStrike">
                          <a:solidFill>
                            <a:srgbClr val="000000"/>
                          </a:solidFill>
                          <a:effectLst/>
                          <a:latin typeface="Calibri" panose="020F0502020204030204" pitchFamily="34" charset="0"/>
                        </a:rPr>
                        <a:t>       2.176 </a:t>
                      </a:r>
                    </a:p>
                  </a:txBody>
                  <a:tcPr marL="0" marR="0" marT="0" marB="0" anchor="b">
                    <a:lnL w="12700" cap="flat" cmpd="sng" algn="ctr">
                      <a:solidFill>
                        <a:srgbClr val="C0C0C0"/>
                      </a:solidFill>
                      <a:prstDash val="solid"/>
                      <a:round/>
                      <a:headEnd type="none" w="med" len="med"/>
                      <a:tailEnd type="none" w="med" len="med"/>
                    </a:lnL>
                    <a:lnR>
                      <a:noFill/>
                    </a:lnR>
                    <a:lnT>
                      <a:noFill/>
                    </a:lnT>
                    <a:lnB>
                      <a:noFill/>
                    </a:lnB>
                    <a:noFill/>
                  </a:tcPr>
                </a:tc>
                <a:tc>
                  <a:txBody>
                    <a:bodyPr/>
                    <a:lstStyle/>
                    <a:p>
                      <a:pPr algn="l" fontAlgn="b">
                        <a:buNone/>
                      </a:pPr>
                      <a:r>
                        <a:rPr lang="it-IT" sz="1600" b="0" i="0" u="none" strike="noStrike">
                          <a:solidFill>
                            <a:srgbClr val="000000"/>
                          </a:solidFill>
                          <a:effectLst/>
                          <a:latin typeface="Calibri" panose="020F0502020204030204" pitchFamily="34" charset="0"/>
                        </a:rPr>
                        <a:t>       2.097 </a:t>
                      </a: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it-IT" sz="1600" b="1" i="0" u="none" strike="noStrike">
                          <a:solidFill>
                            <a:srgbClr val="000000"/>
                          </a:solidFill>
                          <a:effectLst/>
                          <a:latin typeface="Calibri" panose="020F0502020204030204" pitchFamily="34" charset="0"/>
                        </a:rPr>
                        <a:t>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926614186"/>
                  </a:ext>
                </a:extLst>
              </a:tr>
              <a:tr h="186055">
                <a:tc>
                  <a:txBody>
                    <a:bodyPr/>
                    <a:lstStyle/>
                    <a:p>
                      <a:pPr algn="l" fontAlgn="t">
                        <a:buNone/>
                      </a:pPr>
                      <a:r>
                        <a:rPr lang="it-IT" sz="1050" b="1" i="0" u="none" strike="noStrike">
                          <a:solidFill>
                            <a:srgbClr val="000000"/>
                          </a:solidFill>
                          <a:effectLst/>
                          <a:latin typeface="Calibri" panose="020F0502020204030204" pitchFamily="34" charset="0"/>
                        </a:rPr>
                        <a:t>Ottobre</a:t>
                      </a:r>
                    </a:p>
                  </a:txBody>
                  <a:tcPr marL="100013"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E0"/>
                    </a:solidFill>
                  </a:tcPr>
                </a:tc>
                <a:tc>
                  <a:txBody>
                    <a:bodyPr/>
                    <a:lstStyle/>
                    <a:p>
                      <a:pPr algn="ctr" fontAlgn="t">
                        <a:buNone/>
                      </a:pPr>
                      <a:r>
                        <a:rPr lang="it-IT" sz="1400" b="0" i="0" u="none" strike="noStrike">
                          <a:solidFill>
                            <a:srgbClr val="000000"/>
                          </a:solidFill>
                          <a:effectLst/>
                          <a:latin typeface="Calibri" panose="020F0502020204030204" pitchFamily="34" charset="0"/>
                        </a:rPr>
                        <a:t>10</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ctr" fontAlgn="t">
                        <a:buNone/>
                      </a:pPr>
                      <a:r>
                        <a:rPr lang="it-IT" sz="1400" b="0" i="0" u="none" strike="noStrike">
                          <a:solidFill>
                            <a:srgbClr val="000000"/>
                          </a:solidFill>
                          <a:effectLst/>
                          <a:latin typeface="Calibri" panose="020F0502020204030204" pitchFamily="34" charset="0"/>
                        </a:rPr>
                        <a:t>15</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ctr" fontAlgn="t">
                        <a:buNone/>
                      </a:pPr>
                      <a:r>
                        <a:rPr lang="it-IT" sz="1400" b="1" i="0" u="none" strike="noStrike">
                          <a:solidFill>
                            <a:srgbClr val="FF0000"/>
                          </a:solidFill>
                          <a:effectLst/>
                          <a:latin typeface="Calibri" panose="020F0502020204030204" pitchFamily="34" charset="0"/>
                        </a:rPr>
                        <a:t>-5</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ctr" fontAlgn="t">
                        <a:buNone/>
                      </a:pPr>
                      <a:r>
                        <a:rPr lang="it-IT" sz="1400" b="0" i="0" u="none" strike="noStrike">
                          <a:solidFill>
                            <a:srgbClr val="000000"/>
                          </a:solidFill>
                          <a:effectLst/>
                          <a:latin typeface="Calibri" panose="020F0502020204030204" pitchFamily="34" charset="0"/>
                        </a:rPr>
                        <a:t>450</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ctr" fontAlgn="t">
                        <a:buNone/>
                      </a:pPr>
                      <a:r>
                        <a:rPr lang="it-IT" sz="1400" b="0" i="0" u="none" strike="noStrike">
                          <a:solidFill>
                            <a:srgbClr val="000000"/>
                          </a:solidFill>
                          <a:effectLst/>
                          <a:latin typeface="Calibri" panose="020F0502020204030204" pitchFamily="34" charset="0"/>
                        </a:rPr>
                        <a:t>339</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ctr" fontAlgn="t">
                        <a:buNone/>
                      </a:pPr>
                      <a:r>
                        <a:rPr lang="it-IT" sz="1400" b="0" i="0" u="none" strike="noStrike">
                          <a:solidFill>
                            <a:srgbClr val="000000"/>
                          </a:solidFill>
                          <a:effectLst/>
                          <a:latin typeface="Calibri" panose="020F0502020204030204" pitchFamily="34" charset="0"/>
                        </a:rPr>
                        <a:t>111</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ctr" fontAlgn="t">
                        <a:buNone/>
                      </a:pPr>
                      <a:r>
                        <a:rPr lang="it-IT" sz="1400" b="0" i="0" u="none" strike="noStrike">
                          <a:solidFill>
                            <a:srgbClr val="000000"/>
                          </a:solidFill>
                          <a:effectLst/>
                          <a:latin typeface="Calibri" panose="020F0502020204030204" pitchFamily="34" charset="0"/>
                        </a:rPr>
                        <a:t>1860</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ctr" fontAlgn="t">
                        <a:buNone/>
                      </a:pPr>
                      <a:r>
                        <a:rPr lang="it-IT" sz="1400" b="0" i="0" u="none" strike="noStrike">
                          <a:solidFill>
                            <a:srgbClr val="000000"/>
                          </a:solidFill>
                          <a:effectLst/>
                          <a:latin typeface="Calibri" panose="020F0502020204030204" pitchFamily="34" charset="0"/>
                        </a:rPr>
                        <a:t>1974</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ctr" fontAlgn="t">
                        <a:buNone/>
                      </a:pPr>
                      <a:r>
                        <a:rPr lang="it-IT" sz="1400" b="1" i="0" u="none" strike="noStrike" dirty="0">
                          <a:solidFill>
                            <a:srgbClr val="FF0000"/>
                          </a:solidFill>
                          <a:effectLst/>
                          <a:latin typeface="Calibri" panose="020F0502020204030204" pitchFamily="34" charset="0"/>
                        </a:rPr>
                        <a:t>-114</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gn="l" fontAlgn="b">
                        <a:buNone/>
                      </a:pPr>
                      <a:r>
                        <a:rPr lang="it-IT" sz="1600" b="0" i="0" u="none" strike="noStrike">
                          <a:solidFill>
                            <a:srgbClr val="000000"/>
                          </a:solidFill>
                          <a:effectLst/>
                          <a:latin typeface="Calibri" panose="020F0502020204030204" pitchFamily="34" charset="0"/>
                        </a:rPr>
                        <a:t>       2.320 </a:t>
                      </a:r>
                    </a:p>
                  </a:txBody>
                  <a:tcPr marL="0" marR="0" marT="0" marB="0" anchor="b">
                    <a:lnL w="12700" cap="flat" cmpd="sng" algn="ctr">
                      <a:solidFill>
                        <a:srgbClr val="C0C0C0"/>
                      </a:solidFill>
                      <a:prstDash val="solid"/>
                      <a:round/>
                      <a:headEnd type="none" w="med" len="med"/>
                      <a:tailEnd type="none" w="med" len="med"/>
                    </a:lnL>
                    <a:lnR>
                      <a:noFill/>
                    </a:lnR>
                    <a:lnT>
                      <a:noFill/>
                    </a:lnT>
                    <a:lnB>
                      <a:noFill/>
                    </a:lnB>
                    <a:noFill/>
                  </a:tcPr>
                </a:tc>
                <a:tc>
                  <a:txBody>
                    <a:bodyPr/>
                    <a:lstStyle/>
                    <a:p>
                      <a:pPr algn="l" fontAlgn="b">
                        <a:buNone/>
                      </a:pPr>
                      <a:r>
                        <a:rPr lang="it-IT" sz="1600" b="0" i="0" u="none" strike="noStrike">
                          <a:solidFill>
                            <a:srgbClr val="000000"/>
                          </a:solidFill>
                          <a:effectLst/>
                          <a:latin typeface="Calibri" panose="020F0502020204030204" pitchFamily="34" charset="0"/>
                        </a:rPr>
                        <a:t>       2.328 </a:t>
                      </a: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it-IT" sz="1600" b="1" i="0" u="none" strike="noStrike">
                          <a:solidFill>
                            <a:srgbClr val="FF0000"/>
                          </a:solidFill>
                          <a:effectLst/>
                          <a:latin typeface="Calibri" panose="020F0502020204030204" pitchFamily="34"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644859302"/>
                  </a:ext>
                </a:extLst>
              </a:tr>
              <a:tr h="186055">
                <a:tc>
                  <a:txBody>
                    <a:bodyPr/>
                    <a:lstStyle/>
                    <a:p>
                      <a:pPr algn="l" fontAlgn="t">
                        <a:buNone/>
                      </a:pPr>
                      <a:r>
                        <a:rPr lang="it-IT" sz="1050" b="1" i="0" u="none" strike="noStrike">
                          <a:solidFill>
                            <a:srgbClr val="000000"/>
                          </a:solidFill>
                          <a:effectLst/>
                          <a:latin typeface="Calibri" panose="020F0502020204030204" pitchFamily="34" charset="0"/>
                        </a:rPr>
                        <a:t>Novembre</a:t>
                      </a:r>
                    </a:p>
                  </a:txBody>
                  <a:tcPr marL="100013"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E0"/>
                    </a:solidFill>
                  </a:tcPr>
                </a:tc>
                <a:tc>
                  <a:txBody>
                    <a:bodyPr/>
                    <a:lstStyle/>
                    <a:p>
                      <a:pPr algn="ctr" fontAlgn="t">
                        <a:buNone/>
                      </a:pPr>
                      <a:r>
                        <a:rPr lang="it-IT" sz="1400" b="0" i="0" u="none" strike="noStrike">
                          <a:solidFill>
                            <a:srgbClr val="000000"/>
                          </a:solidFill>
                          <a:effectLst/>
                          <a:latin typeface="Calibri" panose="020F0502020204030204" pitchFamily="34" charset="0"/>
                        </a:rPr>
                        <a:t>6</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0" i="0" u="none" strike="noStrike">
                          <a:solidFill>
                            <a:srgbClr val="000000"/>
                          </a:solidFill>
                          <a:effectLst/>
                          <a:latin typeface="Calibri" panose="020F0502020204030204" pitchFamily="34" charset="0"/>
                        </a:rPr>
                        <a:t>8</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1" i="0" u="none" strike="noStrike">
                          <a:solidFill>
                            <a:srgbClr val="FF0000"/>
                          </a:solidFill>
                          <a:effectLst/>
                          <a:latin typeface="Calibri" panose="020F0502020204030204" pitchFamily="34" charset="0"/>
                        </a:rPr>
                        <a:t>-2</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0" i="0" u="none" strike="noStrike">
                          <a:solidFill>
                            <a:srgbClr val="000000"/>
                          </a:solidFill>
                          <a:effectLst/>
                          <a:latin typeface="Calibri" panose="020F0502020204030204" pitchFamily="34" charset="0"/>
                        </a:rPr>
                        <a:t>390</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0" i="0" u="none" strike="noStrike">
                          <a:solidFill>
                            <a:srgbClr val="000000"/>
                          </a:solidFill>
                          <a:effectLst/>
                          <a:latin typeface="Calibri" panose="020F0502020204030204" pitchFamily="34" charset="0"/>
                        </a:rPr>
                        <a:t>321</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0" i="0" u="none" strike="noStrike">
                          <a:solidFill>
                            <a:srgbClr val="000000"/>
                          </a:solidFill>
                          <a:effectLst/>
                          <a:latin typeface="Calibri" panose="020F0502020204030204" pitchFamily="34" charset="0"/>
                        </a:rPr>
                        <a:t>69</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0" i="0" u="none" strike="noStrike">
                          <a:solidFill>
                            <a:srgbClr val="000000"/>
                          </a:solidFill>
                          <a:effectLst/>
                          <a:latin typeface="Calibri" panose="020F0502020204030204" pitchFamily="34" charset="0"/>
                        </a:rPr>
                        <a:t>1722</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0" i="0" u="none" strike="noStrike">
                          <a:solidFill>
                            <a:srgbClr val="000000"/>
                          </a:solidFill>
                          <a:effectLst/>
                          <a:latin typeface="Calibri" panose="020F0502020204030204" pitchFamily="34" charset="0"/>
                        </a:rPr>
                        <a:t>1946</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ctr" fontAlgn="t">
                        <a:buNone/>
                      </a:pPr>
                      <a:r>
                        <a:rPr lang="it-IT" sz="1400" b="1" i="0" u="none" strike="noStrike" dirty="0">
                          <a:solidFill>
                            <a:srgbClr val="FF0000"/>
                          </a:solidFill>
                          <a:effectLst/>
                          <a:latin typeface="Calibri" panose="020F0502020204030204" pitchFamily="34" charset="0"/>
                        </a:rPr>
                        <a:t>-224</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0F8FF"/>
                    </a:solidFill>
                  </a:tcPr>
                </a:tc>
                <a:tc>
                  <a:txBody>
                    <a:bodyPr/>
                    <a:lstStyle/>
                    <a:p>
                      <a:pPr algn="l" fontAlgn="b">
                        <a:buNone/>
                      </a:pPr>
                      <a:r>
                        <a:rPr lang="it-IT" sz="1600" b="0" i="0" u="none" strike="noStrike">
                          <a:solidFill>
                            <a:srgbClr val="000000"/>
                          </a:solidFill>
                          <a:effectLst/>
                          <a:latin typeface="Calibri" panose="020F0502020204030204" pitchFamily="34" charset="0"/>
                        </a:rPr>
                        <a:t>       2.118 </a:t>
                      </a:r>
                    </a:p>
                  </a:txBody>
                  <a:tcPr marL="0" marR="0" marT="0" marB="0" anchor="b">
                    <a:lnL w="12700" cap="flat" cmpd="sng" algn="ctr">
                      <a:solidFill>
                        <a:srgbClr val="C0C0C0"/>
                      </a:solidFill>
                      <a:prstDash val="solid"/>
                      <a:round/>
                      <a:headEnd type="none" w="med" len="med"/>
                      <a:tailEnd type="none" w="med" len="med"/>
                    </a:lnL>
                    <a:lnR>
                      <a:noFill/>
                    </a:lnR>
                    <a:lnT>
                      <a:noFill/>
                    </a:lnT>
                    <a:lnB>
                      <a:noFill/>
                    </a:lnB>
                    <a:noFill/>
                  </a:tcPr>
                </a:tc>
                <a:tc>
                  <a:txBody>
                    <a:bodyPr/>
                    <a:lstStyle/>
                    <a:p>
                      <a:pPr algn="l" fontAlgn="b">
                        <a:buNone/>
                      </a:pPr>
                      <a:r>
                        <a:rPr lang="it-IT" sz="1600" b="0" i="0" u="none" strike="noStrike">
                          <a:solidFill>
                            <a:srgbClr val="000000"/>
                          </a:solidFill>
                          <a:effectLst/>
                          <a:latin typeface="Calibri" panose="020F0502020204030204" pitchFamily="34" charset="0"/>
                        </a:rPr>
                        <a:t>       2.275 </a:t>
                      </a: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it-IT" sz="1600" b="1" i="0" u="none" strike="noStrike">
                          <a:solidFill>
                            <a:srgbClr val="FF0000"/>
                          </a:solidFill>
                          <a:effectLst/>
                          <a:latin typeface="Calibri" panose="020F0502020204030204" pitchFamily="34" charset="0"/>
                        </a:rPr>
                        <a:t>-157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751312829"/>
                  </a:ext>
                </a:extLst>
              </a:tr>
              <a:tr h="186055">
                <a:tc>
                  <a:txBody>
                    <a:bodyPr/>
                    <a:lstStyle/>
                    <a:p>
                      <a:pPr algn="l" fontAlgn="t">
                        <a:buNone/>
                      </a:pPr>
                      <a:r>
                        <a:rPr lang="it-IT" sz="1050" b="1" i="0" u="none" strike="noStrike">
                          <a:solidFill>
                            <a:srgbClr val="000000"/>
                          </a:solidFill>
                          <a:effectLst/>
                          <a:latin typeface="Calibri" panose="020F0502020204030204" pitchFamily="34" charset="0"/>
                        </a:rPr>
                        <a:t>Dicembre</a:t>
                      </a:r>
                    </a:p>
                  </a:txBody>
                  <a:tcPr marL="100013"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E0"/>
                    </a:solidFill>
                  </a:tcPr>
                </a:tc>
                <a:tc>
                  <a:txBody>
                    <a:bodyPr/>
                    <a:lstStyle/>
                    <a:p>
                      <a:pPr algn="ctr" fontAlgn="t">
                        <a:buNone/>
                      </a:pPr>
                      <a:r>
                        <a:rPr lang="it-IT" sz="1400" b="0" i="0" u="none" strike="noStrike">
                          <a:solidFill>
                            <a:srgbClr val="000000"/>
                          </a:solidFill>
                          <a:effectLst/>
                          <a:latin typeface="Calibri" panose="020F0502020204030204" pitchFamily="34" charset="0"/>
                        </a:rPr>
                        <a:t>22</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it-IT" sz="1400" b="0" i="0" u="none" strike="noStrike">
                          <a:solidFill>
                            <a:srgbClr val="000000"/>
                          </a:solidFill>
                          <a:effectLst/>
                          <a:latin typeface="Calibri" panose="020F0502020204030204" pitchFamily="34" charset="0"/>
                        </a:rPr>
                        <a:t>15</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it-IT" sz="1400" b="0" i="0" u="none" strike="noStrike">
                          <a:solidFill>
                            <a:srgbClr val="000000"/>
                          </a:solidFill>
                          <a:effectLst/>
                          <a:latin typeface="Calibri" panose="020F0502020204030204" pitchFamily="34" charset="0"/>
                        </a:rPr>
                        <a:t>7</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it-IT" sz="1400" b="0" i="0" u="none" strike="noStrike">
                          <a:solidFill>
                            <a:srgbClr val="000000"/>
                          </a:solidFill>
                          <a:effectLst/>
                          <a:latin typeface="Calibri" panose="020F0502020204030204" pitchFamily="34" charset="0"/>
                        </a:rPr>
                        <a:t>350</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it-IT" sz="1400" b="0" i="0" u="none" strike="noStrike">
                          <a:solidFill>
                            <a:srgbClr val="000000"/>
                          </a:solidFill>
                          <a:effectLst/>
                          <a:latin typeface="Calibri" panose="020F0502020204030204" pitchFamily="34" charset="0"/>
                        </a:rPr>
                        <a:t>319</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it-IT" sz="1400" b="0" i="0" u="none" strike="noStrike">
                          <a:solidFill>
                            <a:srgbClr val="000000"/>
                          </a:solidFill>
                          <a:effectLst/>
                          <a:latin typeface="Calibri" panose="020F0502020204030204" pitchFamily="34" charset="0"/>
                        </a:rPr>
                        <a:t>31</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it-IT" sz="1400" b="0" i="0" u="none" strike="noStrike">
                          <a:solidFill>
                            <a:srgbClr val="000000"/>
                          </a:solidFill>
                          <a:effectLst/>
                          <a:latin typeface="Calibri" panose="020F0502020204030204" pitchFamily="34" charset="0"/>
                        </a:rPr>
                        <a:t>1759</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it-IT" sz="1400" b="0" i="0" u="none" strike="noStrike">
                          <a:solidFill>
                            <a:srgbClr val="000000"/>
                          </a:solidFill>
                          <a:effectLst/>
                          <a:latin typeface="Calibri" panose="020F0502020204030204" pitchFamily="34" charset="0"/>
                        </a:rPr>
                        <a:t>1854</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it-IT" sz="1400" b="1" i="0" u="none" strike="noStrike" dirty="0">
                          <a:solidFill>
                            <a:srgbClr val="FF0000"/>
                          </a:solidFill>
                          <a:effectLst/>
                          <a:latin typeface="Calibri" panose="020F0502020204030204" pitchFamily="34" charset="0"/>
                        </a:rPr>
                        <a:t>-95</a:t>
                      </a:r>
                    </a:p>
                  </a:txBody>
                  <a:tcPr marL="0" marR="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it-IT" sz="1600" b="0" i="0" u="none" strike="noStrike">
                          <a:solidFill>
                            <a:srgbClr val="000000"/>
                          </a:solidFill>
                          <a:effectLst/>
                          <a:latin typeface="Calibri" panose="020F0502020204030204" pitchFamily="34" charset="0"/>
                        </a:rPr>
                        <a:t>       2.131 </a:t>
                      </a:r>
                    </a:p>
                  </a:txBody>
                  <a:tcPr marL="0" marR="0" marT="0" marB="0" anchor="b">
                    <a:lnL w="12700" cap="flat" cmpd="sng" algn="ctr">
                      <a:solidFill>
                        <a:srgbClr val="C0C0C0"/>
                      </a:solidFill>
                      <a:prstDash val="solid"/>
                      <a:round/>
                      <a:headEnd type="none" w="med" len="med"/>
                      <a:tailEnd type="none" w="med" len="med"/>
                    </a:lnL>
                    <a:lnR>
                      <a:noFill/>
                    </a:lnR>
                    <a:lnT>
                      <a:noFill/>
                    </a:lnT>
                    <a:lnB>
                      <a:noFill/>
                    </a:lnB>
                    <a:noFill/>
                  </a:tcPr>
                </a:tc>
                <a:tc>
                  <a:txBody>
                    <a:bodyPr/>
                    <a:lstStyle/>
                    <a:p>
                      <a:pPr algn="l" fontAlgn="b">
                        <a:buNone/>
                      </a:pPr>
                      <a:r>
                        <a:rPr lang="it-IT" sz="1600" b="0" i="0" u="none" strike="noStrike">
                          <a:solidFill>
                            <a:srgbClr val="000000"/>
                          </a:solidFill>
                          <a:effectLst/>
                          <a:latin typeface="Calibri" panose="020F0502020204030204" pitchFamily="34" charset="0"/>
                        </a:rPr>
                        <a:t>       2.188 </a:t>
                      </a: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it-IT" sz="1600" b="1" i="0" u="none" strike="noStrike">
                          <a:solidFill>
                            <a:srgbClr val="FF0000"/>
                          </a:solidFill>
                          <a:effectLst/>
                          <a:latin typeface="Calibri" panose="020F0502020204030204" pitchFamily="34" charset="0"/>
                        </a:rPr>
                        <a:t>-57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290975812"/>
                  </a:ext>
                </a:extLst>
              </a:tr>
              <a:tr h="186055">
                <a:tc>
                  <a:txBody>
                    <a:bodyPr/>
                    <a:lstStyle/>
                    <a:p>
                      <a:pPr algn="l" fontAlgn="t">
                        <a:buNone/>
                      </a:pPr>
                      <a:r>
                        <a:rPr lang="it-IT" sz="1050" b="1" i="0" u="none" strike="noStrike">
                          <a:solidFill>
                            <a:srgbClr val="000000"/>
                          </a:solidFill>
                          <a:effectLst/>
                          <a:latin typeface="Calibri" panose="020F0502020204030204" pitchFamily="34" charset="0"/>
                        </a:rPr>
                        <a:t>Totale</a:t>
                      </a:r>
                    </a:p>
                  </a:txBody>
                  <a:tcPr marL="100013" marR="0" marT="0" marB="0">
                    <a:lnL w="12700" cap="flat" cmpd="sng" algn="ctr">
                      <a:solidFill>
                        <a:srgbClr val="C0C0C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E0"/>
                    </a:solidFill>
                  </a:tcPr>
                </a:tc>
                <a:tc>
                  <a:txBody>
                    <a:bodyPr/>
                    <a:lstStyle/>
                    <a:p>
                      <a:pPr algn="ctr" fontAlgn="b">
                        <a:buNone/>
                      </a:pPr>
                      <a:r>
                        <a:rPr lang="it-IT" sz="1600" b="1" i="0" u="none" strike="noStrike" dirty="0">
                          <a:solidFill>
                            <a:srgbClr val="000000"/>
                          </a:solidFill>
                          <a:effectLst/>
                          <a:latin typeface="Calibri" panose="020F0502020204030204" pitchFamily="34" charset="0"/>
                        </a:rPr>
                        <a:t>166</a:t>
                      </a:r>
                      <a:r>
                        <a:rPr lang="it-IT" sz="16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it-IT" sz="1600" b="0" i="0" u="none" strike="noStrike" dirty="0">
                          <a:solidFill>
                            <a:srgbClr val="000000"/>
                          </a:solidFill>
                          <a:effectLst/>
                          <a:latin typeface="Calibri" panose="020F0502020204030204" pitchFamily="34" charset="0"/>
                        </a:rPr>
                        <a:t>169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it-IT" sz="1600" b="1" i="0" u="none" strike="noStrike" dirty="0">
                          <a:solidFill>
                            <a:srgbClr val="FF0000"/>
                          </a:solidFill>
                          <a:effectLst/>
                          <a:latin typeface="Calibri" panose="020F0502020204030204" pitchFamily="34" charset="0"/>
                        </a:rPr>
                        <a:t>-3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it-IT" sz="1600" b="1" i="0" u="none" strike="noStrike" dirty="0">
                          <a:solidFill>
                            <a:srgbClr val="000000"/>
                          </a:solidFill>
                          <a:effectLst/>
                          <a:latin typeface="Calibri" panose="020F0502020204030204" pitchFamily="34" charset="0"/>
                        </a:rPr>
                        <a:t>4.499</a:t>
                      </a:r>
                      <a:r>
                        <a:rPr lang="it-IT" sz="16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it-IT" sz="1600" b="0" i="0" u="none" strike="noStrike" dirty="0">
                          <a:solidFill>
                            <a:srgbClr val="000000"/>
                          </a:solidFill>
                          <a:effectLst/>
                          <a:latin typeface="Calibri" panose="020F0502020204030204" pitchFamily="34" charset="0"/>
                        </a:rPr>
                        <a:t>3.351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it-IT" sz="1600" b="0" i="0" u="none" strike="noStrike" dirty="0">
                          <a:solidFill>
                            <a:srgbClr val="000000"/>
                          </a:solidFill>
                          <a:effectLst/>
                          <a:latin typeface="Calibri" panose="020F0502020204030204" pitchFamily="34" charset="0"/>
                        </a:rPr>
                        <a:t>1.148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it-IT" sz="1600" b="1" i="0" u="none" strike="noStrike" dirty="0">
                          <a:solidFill>
                            <a:srgbClr val="000000"/>
                          </a:solidFill>
                          <a:effectLst/>
                          <a:latin typeface="Calibri" panose="020F0502020204030204" pitchFamily="34" charset="0"/>
                        </a:rPr>
                        <a:t>21.694</a:t>
                      </a:r>
                      <a:r>
                        <a:rPr lang="it-IT" sz="16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it-IT" sz="1600" b="0" i="0" u="none" strike="noStrike" dirty="0">
                          <a:solidFill>
                            <a:srgbClr val="000000"/>
                          </a:solidFill>
                          <a:effectLst/>
                          <a:latin typeface="Calibri" panose="020F0502020204030204" pitchFamily="34" charset="0"/>
                        </a:rPr>
                        <a:t>22.558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it-IT" sz="1600" b="1" i="0" u="none" strike="noStrike" dirty="0">
                          <a:solidFill>
                            <a:srgbClr val="FF0000"/>
                          </a:solidFill>
                          <a:effectLst/>
                          <a:latin typeface="Calibri" panose="020F0502020204030204" pitchFamily="34" charset="0"/>
                        </a:rPr>
                        <a:t>-864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it-IT" sz="1600" b="0" i="0" u="none" strike="noStrike">
                          <a:solidFill>
                            <a:srgbClr val="000000"/>
                          </a:solidFill>
                          <a:effectLst/>
                          <a:latin typeface="Calibri" panose="020F0502020204030204" pitchFamily="34" charset="0"/>
                        </a:rPr>
                        <a:t>     26.359 </a:t>
                      </a:r>
                    </a:p>
                  </a:txBody>
                  <a:tcPr marL="0" marR="0" marT="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it-IT" sz="1600" b="0" i="0" u="none" strike="noStrike">
                          <a:solidFill>
                            <a:srgbClr val="000000"/>
                          </a:solidFill>
                          <a:effectLst/>
                          <a:latin typeface="Calibri" panose="020F0502020204030204" pitchFamily="34" charset="0"/>
                        </a:rPr>
                        <a:t>     26.078 </a:t>
                      </a: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buNone/>
                      </a:pPr>
                      <a:r>
                        <a:rPr lang="it-IT" sz="1600" b="1" i="0" u="none" strike="noStrike" dirty="0">
                          <a:solidFill>
                            <a:srgbClr val="000000"/>
                          </a:solidFill>
                          <a:effectLst/>
                          <a:latin typeface="Calibri" panose="020F0502020204030204" pitchFamily="34" charset="0"/>
                        </a:rPr>
                        <a:t>281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170632523"/>
                  </a:ext>
                </a:extLst>
              </a:tr>
            </a:tbl>
          </a:graphicData>
        </a:graphic>
      </p:graphicFrame>
    </p:spTree>
    <p:extLst>
      <p:ext uri="{BB962C8B-B14F-4D97-AF65-F5344CB8AC3E}">
        <p14:creationId xmlns:p14="http://schemas.microsoft.com/office/powerpoint/2010/main" val="26960690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B56E32C8-DF57-F6AE-165F-74EA65F9BB96}"/>
              </a:ext>
            </a:extLst>
          </p:cNvPr>
          <p:cNvPicPr>
            <a:picLocks noChangeAspect="1"/>
          </p:cNvPicPr>
          <p:nvPr/>
        </p:nvPicPr>
        <p:blipFill>
          <a:blip r:embed="rId2"/>
          <a:stretch>
            <a:fillRect/>
          </a:stretch>
        </p:blipFill>
        <p:spPr>
          <a:xfrm>
            <a:off x="1" y="1669774"/>
            <a:ext cx="6602108" cy="2959007"/>
          </a:xfrm>
          <a:prstGeom prst="rect">
            <a:avLst/>
          </a:prstGeom>
        </p:spPr>
      </p:pic>
      <p:pic>
        <p:nvPicPr>
          <p:cNvPr id="5" name="Immagine 4">
            <a:extLst>
              <a:ext uri="{FF2B5EF4-FFF2-40B4-BE49-F238E27FC236}">
                <a16:creationId xmlns:a16="http://schemas.microsoft.com/office/drawing/2014/main" xmlns="" id="{DBC70459-A6DF-99CA-ADB6-B5AF5F6BC6EB}"/>
              </a:ext>
            </a:extLst>
          </p:cNvPr>
          <p:cNvPicPr>
            <a:picLocks noChangeAspect="1"/>
          </p:cNvPicPr>
          <p:nvPr/>
        </p:nvPicPr>
        <p:blipFill>
          <a:blip r:embed="rId3"/>
          <a:stretch>
            <a:fillRect/>
          </a:stretch>
        </p:blipFill>
        <p:spPr>
          <a:xfrm>
            <a:off x="6307396" y="733405"/>
            <a:ext cx="4772060" cy="5391189"/>
          </a:xfrm>
          <a:prstGeom prst="rect">
            <a:avLst/>
          </a:prstGeom>
        </p:spPr>
      </p:pic>
      <p:pic>
        <p:nvPicPr>
          <p:cNvPr id="7" name="Immagine 6">
            <a:extLst>
              <a:ext uri="{FF2B5EF4-FFF2-40B4-BE49-F238E27FC236}">
                <a16:creationId xmlns:a16="http://schemas.microsoft.com/office/drawing/2014/main" xmlns="" id="{5EBD4F17-44AC-0F3D-800D-662A62620121}"/>
              </a:ext>
            </a:extLst>
          </p:cNvPr>
          <p:cNvPicPr>
            <a:picLocks noChangeAspect="1"/>
          </p:cNvPicPr>
          <p:nvPr/>
        </p:nvPicPr>
        <p:blipFill>
          <a:blip r:embed="rId4"/>
          <a:stretch>
            <a:fillRect/>
          </a:stretch>
        </p:blipFill>
        <p:spPr>
          <a:xfrm>
            <a:off x="191872" y="733405"/>
            <a:ext cx="2019315" cy="5229263"/>
          </a:xfrm>
          <a:prstGeom prst="rect">
            <a:avLst/>
          </a:prstGeom>
        </p:spPr>
      </p:pic>
    </p:spTree>
    <p:extLst>
      <p:ext uri="{BB962C8B-B14F-4D97-AF65-F5344CB8AC3E}">
        <p14:creationId xmlns:p14="http://schemas.microsoft.com/office/powerpoint/2010/main" val="311843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30053797-7223-62ED-0503-45AAFAD21DCB}"/>
              </a:ext>
            </a:extLst>
          </p:cNvPr>
          <p:cNvPicPr>
            <a:picLocks noChangeAspect="1"/>
          </p:cNvPicPr>
          <p:nvPr/>
        </p:nvPicPr>
        <p:blipFill>
          <a:blip r:embed="rId2"/>
          <a:stretch>
            <a:fillRect/>
          </a:stretch>
        </p:blipFill>
        <p:spPr>
          <a:xfrm>
            <a:off x="149778" y="472855"/>
            <a:ext cx="5712289" cy="5813093"/>
          </a:xfrm>
          <a:prstGeom prst="rect">
            <a:avLst/>
          </a:prstGeom>
        </p:spPr>
      </p:pic>
      <p:pic>
        <p:nvPicPr>
          <p:cNvPr id="6" name="Immagine 5">
            <a:extLst>
              <a:ext uri="{FF2B5EF4-FFF2-40B4-BE49-F238E27FC236}">
                <a16:creationId xmlns:a16="http://schemas.microsoft.com/office/drawing/2014/main" xmlns="" id="{7EDC6E76-BD67-ADE4-88D7-A4F1BC874F3B}"/>
              </a:ext>
            </a:extLst>
          </p:cNvPr>
          <p:cNvPicPr>
            <a:picLocks noChangeAspect="1"/>
          </p:cNvPicPr>
          <p:nvPr/>
        </p:nvPicPr>
        <p:blipFill>
          <a:blip r:embed="rId3"/>
          <a:stretch>
            <a:fillRect/>
          </a:stretch>
        </p:blipFill>
        <p:spPr>
          <a:xfrm>
            <a:off x="5811131" y="3338537"/>
            <a:ext cx="4448208" cy="3209948"/>
          </a:xfrm>
          <a:prstGeom prst="rect">
            <a:avLst/>
          </a:prstGeom>
        </p:spPr>
      </p:pic>
      <p:graphicFrame>
        <p:nvGraphicFramePr>
          <p:cNvPr id="2" name="Grafico 1">
            <a:extLst>
              <a:ext uri="{FF2B5EF4-FFF2-40B4-BE49-F238E27FC236}">
                <a16:creationId xmlns:a16="http://schemas.microsoft.com/office/drawing/2014/main" xmlns="" id="{12E8C06D-18FF-DCDC-8749-A6EDB58E8208}"/>
              </a:ext>
            </a:extLst>
          </p:cNvPr>
          <p:cNvGraphicFramePr>
            <a:graphicFrameLocks/>
          </p:cNvGraphicFramePr>
          <p:nvPr>
            <p:extLst>
              <p:ext uri="{D42A27DB-BD31-4B8C-83A1-F6EECF244321}">
                <p14:modId xmlns:p14="http://schemas.microsoft.com/office/powerpoint/2010/main" val="1769323426"/>
              </p:ext>
            </p:extLst>
          </p:nvPr>
        </p:nvGraphicFramePr>
        <p:xfrm>
          <a:off x="6005444" y="227047"/>
          <a:ext cx="4211982" cy="315667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604492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C5E14BF0-C721-3328-5907-35235134631F}"/>
              </a:ext>
            </a:extLst>
          </p:cNvPr>
          <p:cNvPicPr>
            <a:picLocks noChangeAspect="1"/>
          </p:cNvPicPr>
          <p:nvPr/>
        </p:nvPicPr>
        <p:blipFill>
          <a:blip r:embed="rId2"/>
          <a:stretch>
            <a:fillRect/>
          </a:stretch>
        </p:blipFill>
        <p:spPr>
          <a:xfrm>
            <a:off x="1196554" y="896370"/>
            <a:ext cx="2209816" cy="4429157"/>
          </a:xfrm>
          <a:prstGeom prst="rect">
            <a:avLst/>
          </a:prstGeom>
        </p:spPr>
      </p:pic>
      <p:pic>
        <p:nvPicPr>
          <p:cNvPr id="5" name="Immagine 4">
            <a:extLst>
              <a:ext uri="{FF2B5EF4-FFF2-40B4-BE49-F238E27FC236}">
                <a16:creationId xmlns:a16="http://schemas.microsoft.com/office/drawing/2014/main" xmlns="" id="{3318765C-8807-A806-C091-EFBABFE95511}"/>
              </a:ext>
            </a:extLst>
          </p:cNvPr>
          <p:cNvPicPr>
            <a:picLocks noChangeAspect="1"/>
          </p:cNvPicPr>
          <p:nvPr/>
        </p:nvPicPr>
        <p:blipFill>
          <a:blip r:embed="rId3"/>
          <a:stretch>
            <a:fillRect/>
          </a:stretch>
        </p:blipFill>
        <p:spPr>
          <a:xfrm>
            <a:off x="3544949" y="949380"/>
            <a:ext cx="2133616" cy="4152930"/>
          </a:xfrm>
          <a:prstGeom prst="rect">
            <a:avLst/>
          </a:prstGeom>
        </p:spPr>
      </p:pic>
      <p:pic>
        <p:nvPicPr>
          <p:cNvPr id="7" name="Immagine 6">
            <a:extLst>
              <a:ext uri="{FF2B5EF4-FFF2-40B4-BE49-F238E27FC236}">
                <a16:creationId xmlns:a16="http://schemas.microsoft.com/office/drawing/2014/main" xmlns="" id="{AF337EA2-2BB1-BA83-90C9-716726141BDD}"/>
              </a:ext>
            </a:extLst>
          </p:cNvPr>
          <p:cNvPicPr>
            <a:picLocks noChangeAspect="1"/>
          </p:cNvPicPr>
          <p:nvPr/>
        </p:nvPicPr>
        <p:blipFill>
          <a:blip r:embed="rId4"/>
          <a:stretch>
            <a:fillRect/>
          </a:stretch>
        </p:blipFill>
        <p:spPr>
          <a:xfrm>
            <a:off x="6163211" y="850884"/>
            <a:ext cx="4362482" cy="4343432"/>
          </a:xfrm>
          <a:prstGeom prst="rect">
            <a:avLst/>
          </a:prstGeom>
        </p:spPr>
      </p:pic>
    </p:spTree>
    <p:extLst>
      <p:ext uri="{BB962C8B-B14F-4D97-AF65-F5344CB8AC3E}">
        <p14:creationId xmlns:p14="http://schemas.microsoft.com/office/powerpoint/2010/main" val="20159754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A5DB4F41-CBBC-3762-F481-A85ABE053818}"/>
              </a:ext>
            </a:extLst>
          </p:cNvPr>
          <p:cNvPicPr>
            <a:picLocks noChangeAspect="1"/>
          </p:cNvPicPr>
          <p:nvPr/>
        </p:nvPicPr>
        <p:blipFill>
          <a:blip r:embed="rId2"/>
          <a:stretch>
            <a:fillRect/>
          </a:stretch>
        </p:blipFill>
        <p:spPr>
          <a:xfrm>
            <a:off x="221026" y="671444"/>
            <a:ext cx="5947049" cy="5336208"/>
          </a:xfrm>
          <a:prstGeom prst="rect">
            <a:avLst/>
          </a:prstGeom>
        </p:spPr>
      </p:pic>
      <p:pic>
        <p:nvPicPr>
          <p:cNvPr id="5" name="Immagine 4">
            <a:extLst>
              <a:ext uri="{FF2B5EF4-FFF2-40B4-BE49-F238E27FC236}">
                <a16:creationId xmlns:a16="http://schemas.microsoft.com/office/drawing/2014/main" xmlns="" id="{E9645599-BEEB-4AC8-DF5D-3FC2B2D14FEA}"/>
              </a:ext>
            </a:extLst>
          </p:cNvPr>
          <p:cNvPicPr>
            <a:picLocks noChangeAspect="1"/>
          </p:cNvPicPr>
          <p:nvPr/>
        </p:nvPicPr>
        <p:blipFill>
          <a:blip r:embed="rId3"/>
          <a:stretch>
            <a:fillRect/>
          </a:stretch>
        </p:blipFill>
        <p:spPr>
          <a:xfrm>
            <a:off x="6163973" y="61888"/>
            <a:ext cx="4829210" cy="6734224"/>
          </a:xfrm>
          <a:prstGeom prst="rect">
            <a:avLst/>
          </a:prstGeom>
        </p:spPr>
      </p:pic>
    </p:spTree>
    <p:extLst>
      <p:ext uri="{BB962C8B-B14F-4D97-AF65-F5344CB8AC3E}">
        <p14:creationId xmlns:p14="http://schemas.microsoft.com/office/powerpoint/2010/main" val="5971028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C7CFD022-7C74-2788-68CF-ED0137D3461F}"/>
              </a:ext>
            </a:extLst>
          </p:cNvPr>
          <p:cNvPicPr>
            <a:picLocks noChangeAspect="1"/>
          </p:cNvPicPr>
          <p:nvPr/>
        </p:nvPicPr>
        <p:blipFill>
          <a:blip r:embed="rId2"/>
          <a:stretch>
            <a:fillRect/>
          </a:stretch>
        </p:blipFill>
        <p:spPr>
          <a:xfrm>
            <a:off x="945464" y="0"/>
            <a:ext cx="10301072" cy="6858000"/>
          </a:xfrm>
          <a:prstGeom prst="rect">
            <a:avLst/>
          </a:prstGeom>
        </p:spPr>
      </p:pic>
    </p:spTree>
    <p:extLst>
      <p:ext uri="{BB962C8B-B14F-4D97-AF65-F5344CB8AC3E}">
        <p14:creationId xmlns:p14="http://schemas.microsoft.com/office/powerpoint/2010/main" val="23770832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446FC371-4DE8-9111-81EC-D47C6B32DBA2}"/>
              </a:ext>
            </a:extLst>
          </p:cNvPr>
          <p:cNvPicPr>
            <a:picLocks noChangeAspect="1"/>
          </p:cNvPicPr>
          <p:nvPr/>
        </p:nvPicPr>
        <p:blipFill>
          <a:blip r:embed="rId2"/>
          <a:stretch>
            <a:fillRect/>
          </a:stretch>
        </p:blipFill>
        <p:spPr>
          <a:xfrm>
            <a:off x="638416" y="52363"/>
            <a:ext cx="10420426" cy="6753274"/>
          </a:xfrm>
          <a:prstGeom prst="rect">
            <a:avLst/>
          </a:prstGeom>
        </p:spPr>
      </p:pic>
    </p:spTree>
    <p:extLst>
      <p:ext uri="{BB962C8B-B14F-4D97-AF65-F5344CB8AC3E}">
        <p14:creationId xmlns:p14="http://schemas.microsoft.com/office/powerpoint/2010/main" val="19655015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A9DE0FBE-CD6D-1D2A-1B2C-592C1187E50E}"/>
              </a:ext>
            </a:extLst>
          </p:cNvPr>
          <p:cNvPicPr>
            <a:picLocks noChangeAspect="1"/>
          </p:cNvPicPr>
          <p:nvPr/>
        </p:nvPicPr>
        <p:blipFill>
          <a:blip r:embed="rId2"/>
          <a:stretch>
            <a:fillRect/>
          </a:stretch>
        </p:blipFill>
        <p:spPr>
          <a:xfrm>
            <a:off x="942194" y="261914"/>
            <a:ext cx="4962561" cy="6334171"/>
          </a:xfrm>
          <a:prstGeom prst="rect">
            <a:avLst/>
          </a:prstGeom>
        </p:spPr>
      </p:pic>
      <p:pic>
        <p:nvPicPr>
          <p:cNvPr id="5" name="Immagine 4">
            <a:extLst>
              <a:ext uri="{FF2B5EF4-FFF2-40B4-BE49-F238E27FC236}">
                <a16:creationId xmlns:a16="http://schemas.microsoft.com/office/drawing/2014/main" xmlns="" id="{45A629F8-B2D9-E87E-7C8B-E65A1CAB8505}"/>
              </a:ext>
            </a:extLst>
          </p:cNvPr>
          <p:cNvPicPr>
            <a:picLocks noChangeAspect="1"/>
          </p:cNvPicPr>
          <p:nvPr/>
        </p:nvPicPr>
        <p:blipFill>
          <a:blip r:embed="rId3"/>
          <a:stretch>
            <a:fillRect/>
          </a:stretch>
        </p:blipFill>
        <p:spPr>
          <a:xfrm>
            <a:off x="5967881" y="52363"/>
            <a:ext cx="4876836" cy="6753274"/>
          </a:xfrm>
          <a:prstGeom prst="rect">
            <a:avLst/>
          </a:prstGeom>
        </p:spPr>
      </p:pic>
    </p:spTree>
    <p:extLst>
      <p:ext uri="{BB962C8B-B14F-4D97-AF65-F5344CB8AC3E}">
        <p14:creationId xmlns:p14="http://schemas.microsoft.com/office/powerpoint/2010/main" val="3912789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3170EA67-D70A-D3A6-0A92-772809803F5F}"/>
              </a:ext>
            </a:extLst>
          </p:cNvPr>
          <p:cNvPicPr>
            <a:picLocks noChangeAspect="1"/>
          </p:cNvPicPr>
          <p:nvPr/>
        </p:nvPicPr>
        <p:blipFill>
          <a:blip r:embed="rId2"/>
          <a:stretch>
            <a:fillRect/>
          </a:stretch>
        </p:blipFill>
        <p:spPr>
          <a:xfrm>
            <a:off x="24300" y="883478"/>
            <a:ext cx="3983016" cy="5974522"/>
          </a:xfrm>
          <a:prstGeom prst="rect">
            <a:avLst/>
          </a:prstGeom>
        </p:spPr>
      </p:pic>
      <p:pic>
        <p:nvPicPr>
          <p:cNvPr id="5" name="Immagine 4">
            <a:extLst>
              <a:ext uri="{FF2B5EF4-FFF2-40B4-BE49-F238E27FC236}">
                <a16:creationId xmlns:a16="http://schemas.microsoft.com/office/drawing/2014/main" xmlns="" id="{4F12B6F9-8EB4-30A1-6799-9396D0C2A671}"/>
              </a:ext>
            </a:extLst>
          </p:cNvPr>
          <p:cNvPicPr>
            <a:picLocks noChangeAspect="1"/>
          </p:cNvPicPr>
          <p:nvPr/>
        </p:nvPicPr>
        <p:blipFill>
          <a:blip r:embed="rId3"/>
          <a:stretch>
            <a:fillRect/>
          </a:stretch>
        </p:blipFill>
        <p:spPr>
          <a:xfrm>
            <a:off x="4113333" y="790712"/>
            <a:ext cx="4145918" cy="6034158"/>
          </a:xfrm>
          <a:prstGeom prst="rect">
            <a:avLst/>
          </a:prstGeom>
        </p:spPr>
      </p:pic>
      <p:pic>
        <p:nvPicPr>
          <p:cNvPr id="7" name="Immagine 6">
            <a:extLst>
              <a:ext uri="{FF2B5EF4-FFF2-40B4-BE49-F238E27FC236}">
                <a16:creationId xmlns:a16="http://schemas.microsoft.com/office/drawing/2014/main" xmlns="" id="{40A08754-5ED4-715B-B7CC-A884E02F4B5F}"/>
              </a:ext>
            </a:extLst>
          </p:cNvPr>
          <p:cNvPicPr>
            <a:picLocks noChangeAspect="1"/>
          </p:cNvPicPr>
          <p:nvPr/>
        </p:nvPicPr>
        <p:blipFill>
          <a:blip r:embed="rId4"/>
          <a:stretch>
            <a:fillRect/>
          </a:stretch>
        </p:blipFill>
        <p:spPr>
          <a:xfrm>
            <a:off x="8170090" y="790712"/>
            <a:ext cx="4007306" cy="6067287"/>
          </a:xfrm>
          <a:prstGeom prst="rect">
            <a:avLst/>
          </a:prstGeom>
        </p:spPr>
      </p:pic>
    </p:spTree>
    <p:extLst>
      <p:ext uri="{BB962C8B-B14F-4D97-AF65-F5344CB8AC3E}">
        <p14:creationId xmlns:p14="http://schemas.microsoft.com/office/powerpoint/2010/main" val="40759936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8F62354-6807-F8EB-86F4-ACECC645AB9F}"/>
            </a:ext>
          </a:extLst>
        </p:cNvPr>
        <p:cNvGrpSpPr/>
        <p:nvPr/>
      </p:nvGrpSpPr>
      <p:grpSpPr>
        <a:xfrm>
          <a:off x="0" y="0"/>
          <a:ext cx="0" cy="0"/>
          <a:chOff x="0" y="0"/>
          <a:chExt cx="0" cy="0"/>
        </a:xfrm>
      </p:grpSpPr>
      <p:sp>
        <p:nvSpPr>
          <p:cNvPr id="6" name="Titolo 7">
            <a:extLst>
              <a:ext uri="{FF2B5EF4-FFF2-40B4-BE49-F238E27FC236}">
                <a16:creationId xmlns:a16="http://schemas.microsoft.com/office/drawing/2014/main" xmlns="" id="{BA5DB46B-1845-36C5-BA5A-0C6342CCDAD0}"/>
              </a:ext>
            </a:extLst>
          </p:cNvPr>
          <p:cNvSpPr txBox="1">
            <a:spLocks/>
          </p:cNvSpPr>
          <p:nvPr/>
        </p:nvSpPr>
        <p:spPr>
          <a:xfrm>
            <a:off x="3359697" y="5489016"/>
            <a:ext cx="5173133" cy="722090"/>
          </a:xfrm>
          <a:prstGeom prst="rect">
            <a:avLst/>
          </a:prstGeom>
        </p:spPr>
        <p:txBody>
          <a:bodyPr vert="horz" lIns="91440" tIns="45720" rIns="91440" bIns="45720" rtlCol="0" anchor="t" anchorCtr="0">
            <a:noAutofit/>
          </a:bodyPr>
          <a:lstStyle>
            <a:lvl1pPr algn="l" rtl="0" eaLnBrk="1" latinLnBrk="0" hangingPunct="1">
              <a:spcBef>
                <a:spcPct val="0"/>
              </a:spcBef>
              <a:buNone/>
              <a:defRPr kumimoji="0" sz="2800" b="0" kern="1200">
                <a:solidFill>
                  <a:schemeClr val="tx2"/>
                </a:solidFill>
                <a:latin typeface="+mj-lt"/>
                <a:ea typeface="+mj-ea"/>
                <a:cs typeface="+mj-cs"/>
              </a:defRPr>
            </a:lvl1pPr>
          </a:lstStyle>
          <a:p>
            <a:pPr defTabSz="342900">
              <a:spcAft>
                <a:spcPts val="600"/>
              </a:spcAft>
              <a:defRPr/>
            </a:pPr>
            <a:r>
              <a:rPr lang="it-IT" sz="5400" b="1" i="1" dirty="0">
                <a:solidFill>
                  <a:srgbClr val="007EC5"/>
                </a:solidFill>
                <a:effectLst>
                  <a:outerShdw blurRad="38100" dist="38100" dir="2700000" algn="tl">
                    <a:srgbClr val="000000">
                      <a:alpha val="43137"/>
                    </a:srgbClr>
                  </a:outerShdw>
                </a:effectLst>
                <a:latin typeface="Brush Script MT" panose="03060802040406070304" pitchFamily="66" charset="0"/>
              </a:rPr>
              <a:t>Grazie per l’attenzione</a:t>
            </a:r>
            <a:endParaRPr lang="it-IT" sz="5400" i="1" dirty="0">
              <a:solidFill>
                <a:srgbClr val="007EC5"/>
              </a:solidFill>
              <a:effectLst>
                <a:outerShdw blurRad="38100" dist="38100" dir="2700000" algn="tl">
                  <a:srgbClr val="000000">
                    <a:alpha val="43137"/>
                  </a:srgbClr>
                </a:outerShdw>
              </a:effectLst>
              <a:latin typeface="Brush Script MT" panose="03060802040406070304" pitchFamily="66" charset="0"/>
            </a:endParaRPr>
          </a:p>
        </p:txBody>
      </p:sp>
      <p:pic>
        <p:nvPicPr>
          <p:cNvPr id="10" name="Immagine 9">
            <a:extLst>
              <a:ext uri="{FF2B5EF4-FFF2-40B4-BE49-F238E27FC236}">
                <a16:creationId xmlns:a16="http://schemas.microsoft.com/office/drawing/2014/main" xmlns="" id="{50C326F8-ECE9-5383-21B2-E4ABB8D6CDAE}"/>
              </a:ext>
            </a:extLst>
          </p:cNvPr>
          <p:cNvPicPr>
            <a:picLocks noChangeAspect="1"/>
          </p:cNvPicPr>
          <p:nvPr/>
        </p:nvPicPr>
        <p:blipFill>
          <a:blip r:embed="rId2"/>
          <a:stretch>
            <a:fillRect/>
          </a:stretch>
        </p:blipFill>
        <p:spPr>
          <a:xfrm>
            <a:off x="3892105" y="450302"/>
            <a:ext cx="4407790" cy="774259"/>
          </a:xfrm>
          <a:prstGeom prst="rect">
            <a:avLst/>
          </a:prstGeom>
        </p:spPr>
      </p:pic>
      <p:pic>
        <p:nvPicPr>
          <p:cNvPr id="4" name="Immagine 3">
            <a:extLst>
              <a:ext uri="{FF2B5EF4-FFF2-40B4-BE49-F238E27FC236}">
                <a16:creationId xmlns:a16="http://schemas.microsoft.com/office/drawing/2014/main" xmlns="" id="{AF3C2103-5F20-59E9-2BF0-739606F5E8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7965" y="1306034"/>
            <a:ext cx="7668592" cy="4320597"/>
          </a:xfrm>
          <a:prstGeom prst="rect">
            <a:avLst/>
          </a:prstGeom>
        </p:spPr>
      </p:pic>
    </p:spTree>
    <p:extLst>
      <p:ext uri="{BB962C8B-B14F-4D97-AF65-F5344CB8AC3E}">
        <p14:creationId xmlns:p14="http://schemas.microsoft.com/office/powerpoint/2010/main" val="49890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xmlns="" id="{CB264807-DE4E-ADFB-9B94-4B7B6A7F570C}"/>
              </a:ext>
            </a:extLst>
          </p:cNvPr>
          <p:cNvPicPr>
            <a:picLocks noChangeAspect="1"/>
          </p:cNvPicPr>
          <p:nvPr/>
        </p:nvPicPr>
        <p:blipFill>
          <a:blip r:embed="rId2"/>
          <a:stretch>
            <a:fillRect/>
          </a:stretch>
        </p:blipFill>
        <p:spPr>
          <a:xfrm>
            <a:off x="318052" y="0"/>
            <a:ext cx="10681252" cy="6816035"/>
          </a:xfrm>
          <a:prstGeom prst="rect">
            <a:avLst/>
          </a:prstGeom>
        </p:spPr>
      </p:pic>
    </p:spTree>
    <p:extLst>
      <p:ext uri="{BB962C8B-B14F-4D97-AF65-F5344CB8AC3E}">
        <p14:creationId xmlns:p14="http://schemas.microsoft.com/office/powerpoint/2010/main" val="1988790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DA42177B-4915-44AA-BF70-BD63954F33F9}"/>
              </a:ext>
            </a:extLst>
          </p:cNvPr>
          <p:cNvSpPr txBox="1">
            <a:spLocks/>
          </p:cNvSpPr>
          <p:nvPr/>
        </p:nvSpPr>
        <p:spPr>
          <a:xfrm>
            <a:off x="3359697" y="105305"/>
            <a:ext cx="5507567" cy="525463"/>
          </a:xfrm>
          <a:prstGeom prst="rect">
            <a:avLst/>
          </a:prstGeom>
        </p:spPr>
        <p:txBody>
          <a:bodyPr>
            <a:noAutofit/>
          </a:bodyPr>
          <a:lstStyle>
            <a:defPPr>
              <a:defRPr lang="it-IT"/>
            </a:defPPr>
            <a:lvl1pPr algn="ctr">
              <a:lnSpc>
                <a:spcPct val="90000"/>
              </a:lnSpc>
              <a:spcBef>
                <a:spcPct val="0"/>
              </a:spcBef>
              <a:buNone/>
              <a:defRPr sz="3200" b="1">
                <a:solidFill>
                  <a:srgbClr val="0A81C1"/>
                </a:solidFill>
                <a:latin typeface="+mj-lt"/>
                <a:ea typeface="+mj-ea"/>
                <a:cs typeface="+mj-cs"/>
              </a:defRPr>
            </a:lvl1pPr>
          </a:lstStyle>
          <a:p>
            <a:r>
              <a:rPr lang="it-IT" dirty="0"/>
              <a:t>Andamento delle donazioni</a:t>
            </a:r>
          </a:p>
        </p:txBody>
      </p:sp>
      <p:graphicFrame>
        <p:nvGraphicFramePr>
          <p:cNvPr id="7" name="Oggetto 6">
            <a:extLst>
              <a:ext uri="{FF2B5EF4-FFF2-40B4-BE49-F238E27FC236}">
                <a16:creationId xmlns:a16="http://schemas.microsoft.com/office/drawing/2014/main" xmlns="" id="{62D72FE3-DF75-4139-C46B-27097B288943}"/>
              </a:ext>
            </a:extLst>
          </p:cNvPr>
          <p:cNvGraphicFramePr>
            <a:graphicFrameLocks noChangeAspect="1"/>
          </p:cNvGraphicFramePr>
          <p:nvPr>
            <p:extLst>
              <p:ext uri="{D42A27DB-BD31-4B8C-83A1-F6EECF244321}">
                <p14:modId xmlns:p14="http://schemas.microsoft.com/office/powerpoint/2010/main" val="3590363790"/>
              </p:ext>
            </p:extLst>
          </p:nvPr>
        </p:nvGraphicFramePr>
        <p:xfrm>
          <a:off x="6373305" y="1161359"/>
          <a:ext cx="4637529" cy="4939057"/>
        </p:xfrm>
        <a:graphic>
          <a:graphicData uri="http://schemas.openxmlformats.org/presentationml/2006/ole">
            <mc:AlternateContent xmlns:mc="http://schemas.openxmlformats.org/markup-compatibility/2006">
              <mc:Choice xmlns:v="urn:schemas-microsoft-com:vml" Requires="v">
                <p:oleObj spid="_x0000_s1026" name="Worksheet" r:id="rId4" imgW="3662279" imgH="3900561" progId="Excel.Sheet.12">
                  <p:embed/>
                </p:oleObj>
              </mc:Choice>
              <mc:Fallback>
                <p:oleObj name="Worksheet" r:id="rId4" imgW="3662279" imgH="3900561" progId="Excel.Sheet.12">
                  <p:embed/>
                  <p:pic>
                    <p:nvPicPr>
                      <p:cNvPr id="7" name="Oggetto 6">
                        <a:extLst>
                          <a:ext uri="{FF2B5EF4-FFF2-40B4-BE49-F238E27FC236}">
                            <a16:creationId xmlns:a16="http://schemas.microsoft.com/office/drawing/2014/main" xmlns="" id="{62D72FE3-DF75-4139-C46B-27097B288943}"/>
                          </a:ext>
                        </a:extLst>
                      </p:cNvPr>
                      <p:cNvPicPr/>
                      <p:nvPr/>
                    </p:nvPicPr>
                    <p:blipFill>
                      <a:blip r:embed="rId5"/>
                      <a:stretch>
                        <a:fillRect/>
                      </a:stretch>
                    </p:blipFill>
                    <p:spPr>
                      <a:xfrm>
                        <a:off x="6373305" y="1161359"/>
                        <a:ext cx="4637529" cy="4939057"/>
                      </a:xfrm>
                      <a:prstGeom prst="rect">
                        <a:avLst/>
                      </a:prstGeom>
                    </p:spPr>
                  </p:pic>
                </p:oleObj>
              </mc:Fallback>
            </mc:AlternateContent>
          </a:graphicData>
        </a:graphic>
      </p:graphicFrame>
      <p:graphicFrame>
        <p:nvGraphicFramePr>
          <p:cNvPr id="8" name="Grafico 7">
            <a:extLst>
              <a:ext uri="{FF2B5EF4-FFF2-40B4-BE49-F238E27FC236}">
                <a16:creationId xmlns:a16="http://schemas.microsoft.com/office/drawing/2014/main" xmlns="" id="{16B14ECE-E241-487B-BF11-048B3C61FE6F}"/>
              </a:ext>
            </a:extLst>
          </p:cNvPr>
          <p:cNvGraphicFramePr>
            <a:graphicFrameLocks/>
          </p:cNvGraphicFramePr>
          <p:nvPr>
            <p:extLst>
              <p:ext uri="{D42A27DB-BD31-4B8C-83A1-F6EECF244321}">
                <p14:modId xmlns:p14="http://schemas.microsoft.com/office/powerpoint/2010/main" val="1786911174"/>
              </p:ext>
            </p:extLst>
          </p:nvPr>
        </p:nvGraphicFramePr>
        <p:xfrm>
          <a:off x="6373305" y="1404732"/>
          <a:ext cx="4850474" cy="278295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Grafico 8">
            <a:extLst>
              <a:ext uri="{FF2B5EF4-FFF2-40B4-BE49-F238E27FC236}">
                <a16:creationId xmlns:a16="http://schemas.microsoft.com/office/drawing/2014/main" xmlns="" id="{C16A0A53-1FF6-4AF0-A9FD-68196154AB17}"/>
              </a:ext>
            </a:extLst>
          </p:cNvPr>
          <p:cNvGraphicFramePr>
            <a:graphicFrameLocks/>
          </p:cNvGraphicFramePr>
          <p:nvPr>
            <p:extLst>
              <p:ext uri="{D42A27DB-BD31-4B8C-83A1-F6EECF244321}">
                <p14:modId xmlns:p14="http://schemas.microsoft.com/office/powerpoint/2010/main" val="3877024339"/>
              </p:ext>
            </p:extLst>
          </p:nvPr>
        </p:nvGraphicFramePr>
        <p:xfrm>
          <a:off x="331873" y="1161360"/>
          <a:ext cx="5988845" cy="394335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86264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9FD36B4-944A-02F6-7BF4-7E97EB11731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xmlns="" id="{63DFBAFB-C562-331E-5A63-A16DD1F2DC5D}"/>
              </a:ext>
            </a:extLst>
          </p:cNvPr>
          <p:cNvSpPr txBox="1">
            <a:spLocks/>
          </p:cNvSpPr>
          <p:nvPr/>
        </p:nvSpPr>
        <p:spPr>
          <a:xfrm>
            <a:off x="3359697" y="105305"/>
            <a:ext cx="5507567" cy="525463"/>
          </a:xfrm>
          <a:prstGeom prst="rect">
            <a:avLst/>
          </a:prstGeom>
        </p:spPr>
        <p:txBody>
          <a:bodyPr>
            <a:noAutofit/>
          </a:bodyPr>
          <a:lstStyle>
            <a:defPPr>
              <a:defRPr lang="it-IT"/>
            </a:defPPr>
            <a:lvl1pPr algn="ctr">
              <a:lnSpc>
                <a:spcPct val="90000"/>
              </a:lnSpc>
              <a:spcBef>
                <a:spcPct val="0"/>
              </a:spcBef>
              <a:buNone/>
              <a:defRPr sz="3200" b="1">
                <a:solidFill>
                  <a:srgbClr val="0A81C1"/>
                </a:solidFill>
                <a:latin typeface="+mj-lt"/>
                <a:ea typeface="+mj-ea"/>
                <a:cs typeface="+mj-cs"/>
              </a:defRPr>
            </a:lvl1pPr>
          </a:lstStyle>
          <a:p>
            <a:r>
              <a:rPr lang="it-IT" dirty="0"/>
              <a:t>Andamento delle donazioni</a:t>
            </a:r>
          </a:p>
        </p:txBody>
      </p:sp>
      <p:graphicFrame>
        <p:nvGraphicFramePr>
          <p:cNvPr id="3" name="Grafico 2">
            <a:extLst>
              <a:ext uri="{FF2B5EF4-FFF2-40B4-BE49-F238E27FC236}">
                <a16:creationId xmlns:a16="http://schemas.microsoft.com/office/drawing/2014/main" xmlns="" id="{8C900EB8-32F5-43D8-9126-93D1853625B0}"/>
              </a:ext>
            </a:extLst>
          </p:cNvPr>
          <p:cNvGraphicFramePr>
            <a:graphicFrameLocks/>
          </p:cNvGraphicFramePr>
          <p:nvPr>
            <p:extLst>
              <p:ext uri="{D42A27DB-BD31-4B8C-83A1-F6EECF244321}">
                <p14:modId xmlns:p14="http://schemas.microsoft.com/office/powerpoint/2010/main" val="1302985457"/>
              </p:ext>
            </p:extLst>
          </p:nvPr>
        </p:nvGraphicFramePr>
        <p:xfrm>
          <a:off x="270029" y="803965"/>
          <a:ext cx="10503988" cy="58530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5180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3C968B6-7157-E1F8-E2D7-0B5593EA2D4E}"/>
              </a:ext>
            </a:extLst>
          </p:cNvPr>
          <p:cNvSpPr>
            <a:spLocks noGrp="1"/>
          </p:cNvSpPr>
          <p:nvPr>
            <p:ph type="title"/>
          </p:nvPr>
        </p:nvSpPr>
        <p:spPr>
          <a:xfrm>
            <a:off x="847035" y="95392"/>
            <a:ext cx="10239375" cy="810173"/>
          </a:xfrm>
        </p:spPr>
        <p:txBody>
          <a:bodyPr>
            <a:noAutofit/>
          </a:bodyPr>
          <a:lstStyle/>
          <a:p>
            <a:pPr algn="ctr"/>
            <a:r>
              <a:rPr lang="it-IT" sz="3200" b="1" dirty="0">
                <a:solidFill>
                  <a:srgbClr val="0A81C1"/>
                </a:solidFill>
              </a:rPr>
              <a:t>ANALISI CRESCITA PLASMA dal 2021 (DATI CNS)</a:t>
            </a:r>
          </a:p>
        </p:txBody>
      </p:sp>
      <p:graphicFrame>
        <p:nvGraphicFramePr>
          <p:cNvPr id="9" name="Segnaposto contenuto 8">
            <a:extLst>
              <a:ext uri="{FF2B5EF4-FFF2-40B4-BE49-F238E27FC236}">
                <a16:creationId xmlns:a16="http://schemas.microsoft.com/office/drawing/2014/main" xmlns="" id="{02609420-9229-D5EF-0363-5EAB029C1F72}"/>
              </a:ext>
            </a:extLst>
          </p:cNvPr>
          <p:cNvGraphicFramePr>
            <a:graphicFrameLocks noGrp="1"/>
          </p:cNvGraphicFramePr>
          <p:nvPr>
            <p:ph idx="1"/>
            <p:extLst>
              <p:ext uri="{D42A27DB-BD31-4B8C-83A1-F6EECF244321}">
                <p14:modId xmlns:p14="http://schemas.microsoft.com/office/powerpoint/2010/main" val="260718694"/>
              </p:ext>
            </p:extLst>
          </p:nvPr>
        </p:nvGraphicFramePr>
        <p:xfrm>
          <a:off x="431800" y="1062928"/>
          <a:ext cx="10515600" cy="4850179"/>
        </p:xfrm>
        <a:graphic>
          <a:graphicData uri="http://schemas.openxmlformats.org/drawingml/2006/table">
            <a:tbl>
              <a:tblPr/>
              <a:tblGrid>
                <a:gridCol w="858416">
                  <a:extLst>
                    <a:ext uri="{9D8B030D-6E8A-4147-A177-3AD203B41FA5}">
                      <a16:colId xmlns:a16="http://schemas.microsoft.com/office/drawing/2014/main" xmlns="" val="1415927958"/>
                    </a:ext>
                  </a:extLst>
                </a:gridCol>
                <a:gridCol w="960071">
                  <a:extLst>
                    <a:ext uri="{9D8B030D-6E8A-4147-A177-3AD203B41FA5}">
                      <a16:colId xmlns:a16="http://schemas.microsoft.com/office/drawing/2014/main" xmlns="" val="3669439361"/>
                    </a:ext>
                  </a:extLst>
                </a:gridCol>
                <a:gridCol w="1174675">
                  <a:extLst>
                    <a:ext uri="{9D8B030D-6E8A-4147-A177-3AD203B41FA5}">
                      <a16:colId xmlns:a16="http://schemas.microsoft.com/office/drawing/2014/main" xmlns="" val="2635893183"/>
                    </a:ext>
                  </a:extLst>
                </a:gridCol>
                <a:gridCol w="1174675">
                  <a:extLst>
                    <a:ext uri="{9D8B030D-6E8A-4147-A177-3AD203B41FA5}">
                      <a16:colId xmlns:a16="http://schemas.microsoft.com/office/drawing/2014/main" xmlns="" val="820029518"/>
                    </a:ext>
                  </a:extLst>
                </a:gridCol>
                <a:gridCol w="1242445">
                  <a:extLst>
                    <a:ext uri="{9D8B030D-6E8A-4147-A177-3AD203B41FA5}">
                      <a16:colId xmlns:a16="http://schemas.microsoft.com/office/drawing/2014/main" xmlns="" val="774838027"/>
                    </a:ext>
                  </a:extLst>
                </a:gridCol>
                <a:gridCol w="1242445">
                  <a:extLst>
                    <a:ext uri="{9D8B030D-6E8A-4147-A177-3AD203B41FA5}">
                      <a16:colId xmlns:a16="http://schemas.microsoft.com/office/drawing/2014/main" xmlns="" val="2477092528"/>
                    </a:ext>
                  </a:extLst>
                </a:gridCol>
                <a:gridCol w="1310214">
                  <a:extLst>
                    <a:ext uri="{9D8B030D-6E8A-4147-A177-3AD203B41FA5}">
                      <a16:colId xmlns:a16="http://schemas.microsoft.com/office/drawing/2014/main" xmlns="" val="3571567475"/>
                    </a:ext>
                  </a:extLst>
                </a:gridCol>
                <a:gridCol w="1242445">
                  <a:extLst>
                    <a:ext uri="{9D8B030D-6E8A-4147-A177-3AD203B41FA5}">
                      <a16:colId xmlns:a16="http://schemas.microsoft.com/office/drawing/2014/main" xmlns="" val="2935835740"/>
                    </a:ext>
                  </a:extLst>
                </a:gridCol>
                <a:gridCol w="1310214">
                  <a:extLst>
                    <a:ext uri="{9D8B030D-6E8A-4147-A177-3AD203B41FA5}">
                      <a16:colId xmlns:a16="http://schemas.microsoft.com/office/drawing/2014/main" xmlns="" val="4262865641"/>
                    </a:ext>
                  </a:extLst>
                </a:gridCol>
              </a:tblGrid>
              <a:tr h="203309">
                <a:tc gridSpan="9">
                  <a:txBody>
                    <a:bodyPr/>
                    <a:lstStyle/>
                    <a:p>
                      <a:pPr algn="ctr" fontAlgn="ctr">
                        <a:buNone/>
                      </a:pPr>
                      <a:r>
                        <a:rPr lang="it-IT" sz="1200" b="1" i="0" u="none" strike="noStrike" dirty="0">
                          <a:solidFill>
                            <a:srgbClr val="000000"/>
                          </a:solidFill>
                          <a:effectLst/>
                          <a:latin typeface="Calibri" panose="020F0502020204030204" pitchFamily="34" charset="0"/>
                        </a:rPr>
                        <a:t>ANALISI CRESCITA PLASMA 2020 - 2025 NELLA PROVINCIA DI TRENTO (DATI CNS)</a:t>
                      </a:r>
                    </a:p>
                  </a:txBody>
                  <a:tcPr marL="4236" marR="4236" marT="4236"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xmlns="" val="558256818"/>
                  </a:ext>
                </a:extLst>
              </a:tr>
              <a:tr h="203309">
                <a:tc>
                  <a:txBody>
                    <a:bodyPr/>
                    <a:lstStyle/>
                    <a:p>
                      <a:pPr algn="l" fontAlgn="ctr">
                        <a:buNone/>
                      </a:pPr>
                      <a:r>
                        <a:rPr lang="it-IT" sz="1200" b="0" i="0" u="none" strike="noStrike">
                          <a:solidFill>
                            <a:srgbClr val="000000"/>
                          </a:solidFill>
                          <a:effectLst/>
                          <a:latin typeface="Times New Roman" panose="02020603050405020304" pitchFamily="18" charset="0"/>
                        </a:rPr>
                        <a:t> </a:t>
                      </a:r>
                    </a:p>
                  </a:txBody>
                  <a:tcPr marL="4236" marR="4236" marT="4236"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4">
                  <a:txBody>
                    <a:bodyPr/>
                    <a:lstStyle/>
                    <a:p>
                      <a:pPr algn="ctr" fontAlgn="t">
                        <a:buNone/>
                      </a:pPr>
                      <a:r>
                        <a:rPr lang="it-IT" sz="1200" b="1" i="0" u="none" strike="noStrike">
                          <a:solidFill>
                            <a:srgbClr val="000000"/>
                          </a:solidFill>
                          <a:effectLst/>
                          <a:latin typeface="Calibri" panose="020F0502020204030204" pitchFamily="34" charset="0"/>
                        </a:rPr>
                        <a:t>PLASMA DI TIPO A</a:t>
                      </a:r>
                    </a:p>
                  </a:txBody>
                  <a:tcPr marL="4236" marR="4236" marT="423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hMerge="1">
                  <a:txBody>
                    <a:bodyPr/>
                    <a:lstStyle/>
                    <a:p>
                      <a:endParaRPr lang="it-IT"/>
                    </a:p>
                  </a:txBody>
                  <a:tcPr/>
                </a:tc>
                <a:tc hMerge="1">
                  <a:txBody>
                    <a:bodyPr/>
                    <a:lstStyle/>
                    <a:p>
                      <a:endParaRPr lang="it-IT"/>
                    </a:p>
                  </a:txBody>
                  <a:tcPr/>
                </a:tc>
                <a:tc hMerge="1">
                  <a:txBody>
                    <a:bodyPr/>
                    <a:lstStyle/>
                    <a:p>
                      <a:endParaRPr lang="it-IT"/>
                    </a:p>
                  </a:txBody>
                  <a:tcPr/>
                </a:tc>
                <a:tc gridSpan="4">
                  <a:txBody>
                    <a:bodyPr/>
                    <a:lstStyle/>
                    <a:p>
                      <a:pPr algn="ctr" fontAlgn="t">
                        <a:buNone/>
                      </a:pPr>
                      <a:r>
                        <a:rPr lang="it-IT" sz="1200" b="1" i="0" u="none" strike="noStrike" dirty="0">
                          <a:solidFill>
                            <a:srgbClr val="000000"/>
                          </a:solidFill>
                          <a:effectLst/>
                          <a:latin typeface="Calibri" panose="020F0502020204030204" pitchFamily="34" charset="0"/>
                        </a:rPr>
                        <a:t>PLASMA TIPO B</a:t>
                      </a:r>
                    </a:p>
                  </a:txBody>
                  <a:tcPr marL="4236" marR="4236" marT="423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xmlns="" val="4202934059"/>
                  </a:ext>
                </a:extLst>
              </a:tr>
              <a:tr h="609927">
                <a:tc>
                  <a:txBody>
                    <a:bodyPr/>
                    <a:lstStyle/>
                    <a:p>
                      <a:pPr algn="r" fontAlgn="ctr">
                        <a:buNone/>
                      </a:pPr>
                      <a:r>
                        <a:rPr lang="it-IT" sz="1200" b="1" i="0" u="none" strike="noStrike">
                          <a:solidFill>
                            <a:srgbClr val="000000"/>
                          </a:solidFill>
                          <a:effectLst/>
                          <a:latin typeface="Calibri" panose="020F0502020204030204" pitchFamily="34" charset="0"/>
                        </a:rPr>
                        <a:t>ANNO</a:t>
                      </a:r>
                    </a:p>
                  </a:txBody>
                  <a:tcPr marL="4236" marR="355791"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it-IT" sz="1200" b="1" i="0" u="none" strike="noStrike">
                          <a:solidFill>
                            <a:srgbClr val="000000"/>
                          </a:solidFill>
                          <a:effectLst/>
                          <a:latin typeface="Calibri" panose="020F0502020204030204" pitchFamily="34" charset="0"/>
                        </a:rPr>
                        <a:t>KG</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t">
                        <a:buNone/>
                      </a:pPr>
                      <a:r>
                        <a:rPr lang="it-IT" sz="1200" b="1" i="0" u="none" strike="noStrike">
                          <a:solidFill>
                            <a:srgbClr val="000000"/>
                          </a:solidFill>
                          <a:effectLst/>
                          <a:latin typeface="Calibri" panose="020F0502020204030204" pitchFamily="34" charset="0"/>
                        </a:rPr>
                        <a:t>% INCREMENTO</a:t>
                      </a:r>
                      <a:br>
                        <a:rPr lang="it-IT" sz="1200" b="1" i="0" u="none" strike="noStrike">
                          <a:solidFill>
                            <a:srgbClr val="000000"/>
                          </a:solidFill>
                          <a:effectLst/>
                          <a:latin typeface="Calibri" panose="020F0502020204030204" pitchFamily="34" charset="0"/>
                        </a:rPr>
                      </a:br>
                      <a:r>
                        <a:rPr lang="it-IT" sz="1200" b="1" i="0" u="none" strike="noStrike">
                          <a:solidFill>
                            <a:srgbClr val="000000"/>
                          </a:solidFill>
                          <a:effectLst/>
                          <a:latin typeface="Calibri" panose="020F0502020204030204" pitchFamily="34" charset="0"/>
                        </a:rPr>
                        <a:t>ANNO PRECEDENTE</a:t>
                      </a:r>
                      <a:endParaRPr lang="it-IT" sz="1200" b="0" i="0" u="none" strike="noStrike">
                        <a:solidFill>
                          <a:srgbClr val="000000"/>
                        </a:solidFill>
                        <a:effectLst/>
                        <a:latin typeface="Times New Roman" panose="02020603050405020304" pitchFamily="18" charset="0"/>
                      </a:endParaRPr>
                    </a:p>
                  </a:txBody>
                  <a:tcPr marL="4236" marR="4236" marT="423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t">
                        <a:buNone/>
                      </a:pPr>
                      <a:r>
                        <a:rPr lang="it-IT" sz="1200" b="1" i="0" u="none" strike="noStrike">
                          <a:solidFill>
                            <a:srgbClr val="000000"/>
                          </a:solidFill>
                          <a:effectLst/>
                          <a:latin typeface="Calibri" panose="020F0502020204030204" pitchFamily="34" charset="0"/>
                        </a:rPr>
                        <a:t>% INCREMENTO</a:t>
                      </a:r>
                      <a:br>
                        <a:rPr lang="it-IT" sz="1200" b="1" i="0" u="none" strike="noStrike">
                          <a:solidFill>
                            <a:srgbClr val="000000"/>
                          </a:solidFill>
                          <a:effectLst/>
                          <a:latin typeface="Calibri" panose="020F0502020204030204" pitchFamily="34" charset="0"/>
                        </a:rPr>
                      </a:br>
                      <a:r>
                        <a:rPr lang="it-IT" sz="1200" b="1" i="0" u="none" strike="noStrike">
                          <a:solidFill>
                            <a:srgbClr val="000000"/>
                          </a:solidFill>
                          <a:effectLst/>
                          <a:latin typeface="Calibri" panose="020F0502020204030204" pitchFamily="34" charset="0"/>
                        </a:rPr>
                        <a:t>2020 - 2025</a:t>
                      </a:r>
                      <a:endParaRPr lang="it-IT" sz="1200" b="0" i="0" u="none" strike="noStrike">
                        <a:solidFill>
                          <a:srgbClr val="000000"/>
                        </a:solidFill>
                        <a:effectLst/>
                        <a:latin typeface="Times New Roman" panose="02020603050405020304" pitchFamily="18" charset="0"/>
                      </a:endParaRPr>
                    </a:p>
                  </a:txBody>
                  <a:tcPr marL="4236" marR="4236" marT="423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t">
                        <a:buNone/>
                      </a:pPr>
                      <a:r>
                        <a:rPr lang="it-IT" sz="1200" b="1" i="0" u="none" strike="noStrike">
                          <a:solidFill>
                            <a:srgbClr val="000000"/>
                          </a:solidFill>
                          <a:effectLst/>
                          <a:latin typeface="Calibri" panose="020F0502020204030204" pitchFamily="34" charset="0"/>
                        </a:rPr>
                        <a:t>INCIDENZA % SUL</a:t>
                      </a:r>
                      <a:br>
                        <a:rPr lang="it-IT" sz="1200" b="1" i="0" u="none" strike="noStrike">
                          <a:solidFill>
                            <a:srgbClr val="000000"/>
                          </a:solidFill>
                          <a:effectLst/>
                          <a:latin typeface="Calibri" panose="020F0502020204030204" pitchFamily="34" charset="0"/>
                        </a:rPr>
                      </a:br>
                      <a:r>
                        <a:rPr lang="it-IT" sz="1200" b="1" i="0" u="none" strike="noStrike">
                          <a:solidFill>
                            <a:srgbClr val="000000"/>
                          </a:solidFill>
                          <a:effectLst/>
                          <a:latin typeface="Calibri" panose="020F0502020204030204" pitchFamily="34" charset="0"/>
                        </a:rPr>
                        <a:t>TOTALE</a:t>
                      </a:r>
                      <a:endParaRPr lang="it-IT" sz="1200" b="0" i="0" u="none" strike="noStrike">
                        <a:solidFill>
                          <a:srgbClr val="000000"/>
                        </a:solidFill>
                        <a:effectLst/>
                        <a:latin typeface="Times New Roman" panose="02020603050405020304" pitchFamily="18" charset="0"/>
                      </a:endParaRPr>
                    </a:p>
                  </a:txBody>
                  <a:tcPr marL="4236" marR="4236" marT="423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buNone/>
                      </a:pPr>
                      <a:r>
                        <a:rPr lang="it-IT" sz="1200" b="1" i="0" u="none" strike="noStrike">
                          <a:solidFill>
                            <a:srgbClr val="000000"/>
                          </a:solidFill>
                          <a:effectLst/>
                          <a:latin typeface="Calibri" panose="020F0502020204030204" pitchFamily="34" charset="0"/>
                        </a:rPr>
                        <a:t>KG</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buNone/>
                      </a:pPr>
                      <a:r>
                        <a:rPr lang="it-IT" sz="1200" b="1" i="0" u="none" strike="noStrike">
                          <a:solidFill>
                            <a:srgbClr val="000000"/>
                          </a:solidFill>
                          <a:effectLst/>
                          <a:latin typeface="Calibri" panose="020F0502020204030204" pitchFamily="34" charset="0"/>
                        </a:rPr>
                        <a:t>% INCREMENTO ANNO</a:t>
                      </a:r>
                      <a:br>
                        <a:rPr lang="it-IT" sz="1200" b="1" i="0" u="none" strike="noStrike">
                          <a:solidFill>
                            <a:srgbClr val="000000"/>
                          </a:solidFill>
                          <a:effectLst/>
                          <a:latin typeface="Calibri" panose="020F0502020204030204" pitchFamily="34" charset="0"/>
                        </a:rPr>
                      </a:br>
                      <a:r>
                        <a:rPr lang="it-IT" sz="1200" b="1" i="0" u="none" strike="noStrike">
                          <a:solidFill>
                            <a:srgbClr val="000000"/>
                          </a:solidFill>
                          <a:effectLst/>
                          <a:latin typeface="Calibri" panose="020F0502020204030204" pitchFamily="34" charset="0"/>
                        </a:rPr>
                        <a:t>PRECEDENTE</a:t>
                      </a:r>
                      <a:endParaRPr lang="it-IT" sz="1200" b="0" i="0" u="none" strike="noStrike">
                        <a:solidFill>
                          <a:srgbClr val="000000"/>
                        </a:solidFill>
                        <a:effectLst/>
                        <a:latin typeface="Times New Roman" panose="02020603050405020304" pitchFamily="18" charset="0"/>
                      </a:endParaRPr>
                    </a:p>
                  </a:txBody>
                  <a:tcPr marL="4236" marR="4236" marT="423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buNone/>
                      </a:pPr>
                      <a:r>
                        <a:rPr lang="it-IT" sz="1200" b="1" i="0" u="none" strike="noStrike">
                          <a:solidFill>
                            <a:srgbClr val="000000"/>
                          </a:solidFill>
                          <a:effectLst/>
                          <a:latin typeface="Calibri" panose="020F0502020204030204" pitchFamily="34" charset="0"/>
                        </a:rPr>
                        <a:t>% INCREMENTO</a:t>
                      </a:r>
                      <a:br>
                        <a:rPr lang="it-IT" sz="1200" b="1" i="0" u="none" strike="noStrike">
                          <a:solidFill>
                            <a:srgbClr val="000000"/>
                          </a:solidFill>
                          <a:effectLst/>
                          <a:latin typeface="Calibri" panose="020F0502020204030204" pitchFamily="34" charset="0"/>
                        </a:rPr>
                      </a:br>
                      <a:r>
                        <a:rPr lang="it-IT" sz="1200" b="1" i="0" u="none" strike="noStrike">
                          <a:solidFill>
                            <a:srgbClr val="000000"/>
                          </a:solidFill>
                          <a:effectLst/>
                          <a:latin typeface="Calibri" panose="020F0502020204030204" pitchFamily="34" charset="0"/>
                        </a:rPr>
                        <a:t>2020 - 2025</a:t>
                      </a:r>
                      <a:endParaRPr lang="it-IT" sz="1200" b="0" i="0" u="none" strike="noStrike">
                        <a:solidFill>
                          <a:srgbClr val="000000"/>
                        </a:solidFill>
                        <a:effectLst/>
                        <a:latin typeface="Times New Roman" panose="02020603050405020304" pitchFamily="18" charset="0"/>
                      </a:endParaRPr>
                    </a:p>
                  </a:txBody>
                  <a:tcPr marL="4236" marR="4236" marT="423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buNone/>
                      </a:pPr>
                      <a:r>
                        <a:rPr lang="it-IT" sz="1200" b="1" i="0" u="none" strike="noStrike">
                          <a:solidFill>
                            <a:srgbClr val="000000"/>
                          </a:solidFill>
                          <a:effectLst/>
                          <a:latin typeface="Calibri" panose="020F0502020204030204" pitchFamily="34" charset="0"/>
                        </a:rPr>
                        <a:t>INCIDENZA % SUL</a:t>
                      </a:r>
                      <a:br>
                        <a:rPr lang="it-IT" sz="1200" b="1" i="0" u="none" strike="noStrike">
                          <a:solidFill>
                            <a:srgbClr val="000000"/>
                          </a:solidFill>
                          <a:effectLst/>
                          <a:latin typeface="Calibri" panose="020F0502020204030204" pitchFamily="34" charset="0"/>
                        </a:rPr>
                      </a:br>
                      <a:r>
                        <a:rPr lang="it-IT" sz="1200" b="1" i="0" u="none" strike="noStrike">
                          <a:solidFill>
                            <a:srgbClr val="000000"/>
                          </a:solidFill>
                          <a:effectLst/>
                          <a:latin typeface="Calibri" panose="020F0502020204030204" pitchFamily="34" charset="0"/>
                        </a:rPr>
                        <a:t>TOTALE</a:t>
                      </a:r>
                      <a:endParaRPr lang="it-IT" sz="1200" b="0" i="0" u="none" strike="noStrike">
                        <a:solidFill>
                          <a:srgbClr val="000000"/>
                        </a:solidFill>
                        <a:effectLst/>
                        <a:latin typeface="Times New Roman" panose="02020603050405020304" pitchFamily="18" charset="0"/>
                      </a:endParaRPr>
                    </a:p>
                  </a:txBody>
                  <a:tcPr marL="4236" marR="4236" marT="423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2937576836"/>
                  </a:ext>
                </a:extLst>
              </a:tr>
              <a:tr h="203309">
                <a:tc>
                  <a:txBody>
                    <a:bodyPr/>
                    <a:lstStyle/>
                    <a:p>
                      <a:pPr algn="r" fontAlgn="ctr">
                        <a:buNone/>
                      </a:pPr>
                      <a:r>
                        <a:rPr lang="it-IT" sz="1600" b="1" i="0" u="none" strike="noStrike" dirty="0">
                          <a:solidFill>
                            <a:srgbClr val="000000"/>
                          </a:solidFill>
                          <a:effectLst/>
                          <a:latin typeface="Calibri" panose="020F0502020204030204" pitchFamily="34" charset="0"/>
                        </a:rPr>
                        <a:t>2025</a:t>
                      </a:r>
                    </a:p>
                  </a:txBody>
                  <a:tcPr marL="4236" marR="355791"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it-IT" sz="1600" b="1" i="0" u="none" strike="noStrike" dirty="0">
                          <a:solidFill>
                            <a:srgbClr val="000000"/>
                          </a:solidFill>
                          <a:effectLst/>
                          <a:latin typeface="Calibri" panose="020F0502020204030204" pitchFamily="34" charset="0"/>
                        </a:rPr>
                        <a:t>2949</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buNone/>
                      </a:pPr>
                      <a:r>
                        <a:rPr lang="it-IT" sz="1600" b="1" i="0" u="none" strike="noStrike" dirty="0">
                          <a:solidFill>
                            <a:srgbClr val="000000"/>
                          </a:solidFill>
                          <a:effectLst/>
                          <a:latin typeface="Calibri" panose="020F0502020204030204" pitchFamily="34" charset="0"/>
                        </a:rPr>
                        <a:t>43%</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rowSpan="6">
                  <a:txBody>
                    <a:bodyPr/>
                    <a:lstStyle/>
                    <a:p>
                      <a:pPr algn="ctr" fontAlgn="ctr">
                        <a:buNone/>
                      </a:pPr>
                      <a:r>
                        <a:rPr lang="it-IT" sz="1600" b="1" i="0" u="none" strike="noStrike">
                          <a:solidFill>
                            <a:srgbClr val="000000"/>
                          </a:solidFill>
                          <a:effectLst/>
                          <a:latin typeface="Calibri" panose="020F0502020204030204" pitchFamily="34" charset="0"/>
                        </a:rPr>
                        <a:t>529%</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buNone/>
                      </a:pPr>
                      <a:r>
                        <a:rPr lang="it-IT" sz="1600" b="1" i="0" u="none" strike="noStrike" dirty="0">
                          <a:solidFill>
                            <a:srgbClr val="000000"/>
                          </a:solidFill>
                          <a:effectLst/>
                          <a:latin typeface="Calibri" panose="020F0502020204030204" pitchFamily="34" charset="0"/>
                        </a:rPr>
                        <a:t>33,09</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buNone/>
                      </a:pPr>
                      <a:r>
                        <a:rPr lang="it-IT" sz="1600" b="1" i="0" u="none" strike="noStrike" dirty="0">
                          <a:solidFill>
                            <a:srgbClr val="000000"/>
                          </a:solidFill>
                          <a:effectLst/>
                          <a:latin typeface="Calibri" panose="020F0502020204030204" pitchFamily="34" charset="0"/>
                        </a:rPr>
                        <a:t>6398</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buNone/>
                      </a:pPr>
                      <a:r>
                        <a:rPr lang="it-IT" sz="1600" b="1" i="0" u="none" strike="noStrike" dirty="0">
                          <a:solidFill>
                            <a:srgbClr val="000000"/>
                          </a:solidFill>
                          <a:effectLst/>
                          <a:latin typeface="Calibri" panose="020F0502020204030204" pitchFamily="34" charset="0"/>
                        </a:rPr>
                        <a:t>-0,07</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rowSpan="6">
                  <a:txBody>
                    <a:bodyPr/>
                    <a:lstStyle/>
                    <a:p>
                      <a:pPr algn="ctr" fontAlgn="ctr">
                        <a:buNone/>
                      </a:pPr>
                      <a:r>
                        <a:rPr lang="it-IT" sz="1600" b="1" i="0" u="none" strike="noStrike">
                          <a:solidFill>
                            <a:srgbClr val="000000"/>
                          </a:solidFill>
                          <a:effectLst/>
                          <a:latin typeface="Calibri" panose="020F0502020204030204" pitchFamily="34" charset="0"/>
                        </a:rPr>
                        <a:t>5%</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buNone/>
                      </a:pPr>
                      <a:r>
                        <a:rPr lang="it-IT" sz="1600" b="1" i="0" u="none" strike="noStrike" dirty="0">
                          <a:solidFill>
                            <a:srgbClr val="000000"/>
                          </a:solidFill>
                          <a:effectLst/>
                          <a:latin typeface="Calibri" panose="020F0502020204030204" pitchFamily="34" charset="0"/>
                        </a:rPr>
                        <a:t>71,80</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3256978770"/>
                  </a:ext>
                </a:extLst>
              </a:tr>
              <a:tr h="203309">
                <a:tc>
                  <a:txBody>
                    <a:bodyPr/>
                    <a:lstStyle/>
                    <a:p>
                      <a:pPr algn="r" fontAlgn="ctr">
                        <a:buNone/>
                      </a:pPr>
                      <a:r>
                        <a:rPr lang="it-IT" sz="1600" b="0" i="0" u="none" strike="noStrike" dirty="0">
                          <a:solidFill>
                            <a:srgbClr val="000000"/>
                          </a:solidFill>
                          <a:effectLst/>
                          <a:latin typeface="Calibri" panose="020F0502020204030204" pitchFamily="34" charset="0"/>
                        </a:rPr>
                        <a:t>2024</a:t>
                      </a:r>
                    </a:p>
                  </a:txBody>
                  <a:tcPr marL="4236" marR="355791"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it-IT" sz="1600" b="0" i="0" u="none" strike="noStrike">
                          <a:solidFill>
                            <a:srgbClr val="000000"/>
                          </a:solidFill>
                          <a:effectLst/>
                          <a:latin typeface="Calibri" panose="020F0502020204030204" pitchFamily="34" charset="0"/>
                        </a:rPr>
                        <a:t>2061</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buNone/>
                      </a:pPr>
                      <a:r>
                        <a:rPr lang="it-IT" sz="1600" b="0" i="0" u="none" strike="noStrike" dirty="0">
                          <a:solidFill>
                            <a:srgbClr val="000000"/>
                          </a:solidFill>
                          <a:effectLst/>
                          <a:latin typeface="Calibri" panose="020F0502020204030204" pitchFamily="34" charset="0"/>
                        </a:rPr>
                        <a:t>53,58%</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vMerge="1">
                  <a:txBody>
                    <a:bodyPr/>
                    <a:lstStyle/>
                    <a:p>
                      <a:endParaRPr lang="it-IT"/>
                    </a:p>
                  </a:txBody>
                  <a:tcPr/>
                </a:tc>
                <a:tc>
                  <a:txBody>
                    <a:bodyPr/>
                    <a:lstStyle/>
                    <a:p>
                      <a:pPr algn="ctr" fontAlgn="ctr">
                        <a:buNone/>
                      </a:pPr>
                      <a:r>
                        <a:rPr lang="it-IT" sz="1600" b="0" i="0" u="none" strike="noStrike">
                          <a:solidFill>
                            <a:srgbClr val="000000"/>
                          </a:solidFill>
                          <a:effectLst/>
                          <a:latin typeface="Calibri" panose="020F0502020204030204" pitchFamily="34" charset="0"/>
                        </a:rPr>
                        <a:t>23,13</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buNone/>
                      </a:pPr>
                      <a:r>
                        <a:rPr lang="it-IT" sz="1600" b="0" i="0" u="none" strike="noStrike">
                          <a:solidFill>
                            <a:srgbClr val="000000"/>
                          </a:solidFill>
                          <a:effectLst/>
                          <a:latin typeface="Calibri" panose="020F0502020204030204" pitchFamily="34" charset="0"/>
                        </a:rPr>
                        <a:t>6851</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buNone/>
                      </a:pPr>
                      <a:r>
                        <a:rPr lang="it-IT" sz="1600" b="0" i="0" u="none" strike="noStrike">
                          <a:solidFill>
                            <a:srgbClr val="000000"/>
                          </a:solidFill>
                          <a:effectLst/>
                          <a:latin typeface="Calibri" panose="020F0502020204030204" pitchFamily="34" charset="0"/>
                        </a:rPr>
                        <a:t>0,81%</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vMerge="1">
                  <a:txBody>
                    <a:bodyPr/>
                    <a:lstStyle/>
                    <a:p>
                      <a:endParaRPr lang="it-IT"/>
                    </a:p>
                  </a:txBody>
                  <a:tcPr/>
                </a:tc>
                <a:tc>
                  <a:txBody>
                    <a:bodyPr/>
                    <a:lstStyle/>
                    <a:p>
                      <a:pPr algn="ctr" fontAlgn="ctr">
                        <a:buNone/>
                      </a:pPr>
                      <a:r>
                        <a:rPr lang="it-IT" sz="1600" b="0" i="0" u="none" strike="noStrike">
                          <a:solidFill>
                            <a:srgbClr val="000000"/>
                          </a:solidFill>
                          <a:effectLst/>
                          <a:latin typeface="Calibri" panose="020F0502020204030204" pitchFamily="34" charset="0"/>
                        </a:rPr>
                        <a:t>76,88</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532127768"/>
                  </a:ext>
                </a:extLst>
              </a:tr>
              <a:tr h="203309">
                <a:tc>
                  <a:txBody>
                    <a:bodyPr/>
                    <a:lstStyle/>
                    <a:p>
                      <a:pPr algn="r" fontAlgn="ctr">
                        <a:buNone/>
                      </a:pPr>
                      <a:r>
                        <a:rPr lang="it-IT" sz="1600" b="0" i="0" u="none" strike="noStrike">
                          <a:solidFill>
                            <a:srgbClr val="000000"/>
                          </a:solidFill>
                          <a:effectLst/>
                          <a:latin typeface="Calibri" panose="020F0502020204030204" pitchFamily="34" charset="0"/>
                        </a:rPr>
                        <a:t>2023</a:t>
                      </a:r>
                    </a:p>
                  </a:txBody>
                  <a:tcPr marL="4236" marR="355791"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it-IT" sz="1600" b="0" i="0" u="none" strike="noStrike">
                          <a:solidFill>
                            <a:srgbClr val="000000"/>
                          </a:solidFill>
                          <a:effectLst/>
                          <a:latin typeface="Calibri" panose="020F0502020204030204" pitchFamily="34" charset="0"/>
                        </a:rPr>
                        <a:t>1342</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buNone/>
                      </a:pPr>
                      <a:r>
                        <a:rPr lang="it-IT" sz="1600" b="0" i="0" u="none" strike="noStrike" dirty="0">
                          <a:solidFill>
                            <a:srgbClr val="000000"/>
                          </a:solidFill>
                          <a:effectLst/>
                          <a:latin typeface="Calibri" panose="020F0502020204030204" pitchFamily="34" charset="0"/>
                        </a:rPr>
                        <a:t>97%</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vMerge="1">
                  <a:txBody>
                    <a:bodyPr/>
                    <a:lstStyle/>
                    <a:p>
                      <a:endParaRPr lang="it-IT"/>
                    </a:p>
                  </a:txBody>
                  <a:tcPr/>
                </a:tc>
                <a:tc>
                  <a:txBody>
                    <a:bodyPr/>
                    <a:lstStyle/>
                    <a:p>
                      <a:pPr algn="ctr" fontAlgn="ctr">
                        <a:buNone/>
                      </a:pPr>
                      <a:r>
                        <a:rPr lang="it-IT" sz="1600" b="0" i="0" u="none" strike="noStrike" dirty="0">
                          <a:solidFill>
                            <a:srgbClr val="000000"/>
                          </a:solidFill>
                          <a:effectLst/>
                          <a:latin typeface="Calibri" panose="020F0502020204030204" pitchFamily="34" charset="0"/>
                        </a:rPr>
                        <a:t>16,49</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buNone/>
                      </a:pPr>
                      <a:r>
                        <a:rPr lang="it-IT" sz="1600" b="0" i="0" u="none" strike="noStrike">
                          <a:solidFill>
                            <a:srgbClr val="000000"/>
                          </a:solidFill>
                          <a:effectLst/>
                          <a:latin typeface="Calibri" panose="020F0502020204030204" pitchFamily="34" charset="0"/>
                        </a:rPr>
                        <a:t>6796</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buNone/>
                      </a:pPr>
                      <a:r>
                        <a:rPr lang="it-IT" sz="1600" b="0" i="0" u="none" strike="noStrike">
                          <a:solidFill>
                            <a:srgbClr val="000000"/>
                          </a:solidFill>
                          <a:effectLst/>
                          <a:latin typeface="Calibri" panose="020F0502020204030204" pitchFamily="34" charset="0"/>
                        </a:rPr>
                        <a:t>3%</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vMerge="1">
                  <a:txBody>
                    <a:bodyPr/>
                    <a:lstStyle/>
                    <a:p>
                      <a:endParaRPr lang="it-IT"/>
                    </a:p>
                  </a:txBody>
                  <a:tcPr/>
                </a:tc>
                <a:tc>
                  <a:txBody>
                    <a:bodyPr/>
                    <a:lstStyle/>
                    <a:p>
                      <a:pPr algn="ctr" fontAlgn="ctr">
                        <a:buNone/>
                      </a:pPr>
                      <a:r>
                        <a:rPr lang="it-IT" sz="1600" b="0" i="0" u="none" strike="noStrike">
                          <a:solidFill>
                            <a:srgbClr val="000000"/>
                          </a:solidFill>
                          <a:effectLst/>
                          <a:latin typeface="Calibri" panose="020F0502020204030204" pitchFamily="34" charset="0"/>
                        </a:rPr>
                        <a:t>83,51</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1642497671"/>
                  </a:ext>
                </a:extLst>
              </a:tr>
              <a:tr h="203309">
                <a:tc>
                  <a:txBody>
                    <a:bodyPr/>
                    <a:lstStyle/>
                    <a:p>
                      <a:pPr algn="r" fontAlgn="ctr">
                        <a:buNone/>
                      </a:pPr>
                      <a:r>
                        <a:rPr lang="it-IT" sz="1600" b="0" i="0" u="none" strike="noStrike">
                          <a:solidFill>
                            <a:srgbClr val="000000"/>
                          </a:solidFill>
                          <a:effectLst/>
                          <a:latin typeface="Calibri" panose="020F0502020204030204" pitchFamily="34" charset="0"/>
                        </a:rPr>
                        <a:t>2022</a:t>
                      </a:r>
                    </a:p>
                  </a:txBody>
                  <a:tcPr marL="4236" marR="355791"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it-IT" sz="1600" b="0" i="0" u="none" strike="noStrike">
                          <a:solidFill>
                            <a:srgbClr val="000000"/>
                          </a:solidFill>
                          <a:effectLst/>
                          <a:latin typeface="Calibri" panose="020F0502020204030204" pitchFamily="34" charset="0"/>
                        </a:rPr>
                        <a:t>680</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buNone/>
                      </a:pPr>
                      <a:r>
                        <a:rPr lang="it-IT" sz="1600" b="0" i="0" u="none" strike="noStrike">
                          <a:solidFill>
                            <a:srgbClr val="000000"/>
                          </a:solidFill>
                          <a:effectLst/>
                          <a:latin typeface="Calibri" panose="020F0502020204030204" pitchFamily="34" charset="0"/>
                        </a:rPr>
                        <a:t>22%</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vMerge="1">
                  <a:txBody>
                    <a:bodyPr/>
                    <a:lstStyle/>
                    <a:p>
                      <a:endParaRPr lang="it-IT"/>
                    </a:p>
                  </a:txBody>
                  <a:tcPr/>
                </a:tc>
                <a:tc>
                  <a:txBody>
                    <a:bodyPr/>
                    <a:lstStyle/>
                    <a:p>
                      <a:pPr algn="ctr" fontAlgn="ctr">
                        <a:buNone/>
                      </a:pPr>
                      <a:r>
                        <a:rPr lang="it-IT" sz="1600" b="0" i="0" u="none" strike="noStrike">
                          <a:solidFill>
                            <a:srgbClr val="000000"/>
                          </a:solidFill>
                          <a:effectLst/>
                          <a:latin typeface="Calibri" panose="020F0502020204030204" pitchFamily="34" charset="0"/>
                        </a:rPr>
                        <a:t>9,34</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buNone/>
                      </a:pPr>
                      <a:r>
                        <a:rPr lang="it-IT" sz="1600" b="0" i="0" u="none" strike="noStrike" dirty="0">
                          <a:solidFill>
                            <a:srgbClr val="000000"/>
                          </a:solidFill>
                          <a:effectLst/>
                          <a:latin typeface="Calibri" panose="020F0502020204030204" pitchFamily="34" charset="0"/>
                        </a:rPr>
                        <a:t>6599</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buNone/>
                      </a:pPr>
                      <a:r>
                        <a:rPr lang="it-IT" sz="1600" b="0" i="0" u="none" strike="noStrike">
                          <a:solidFill>
                            <a:srgbClr val="000000"/>
                          </a:solidFill>
                          <a:effectLst/>
                          <a:latin typeface="Calibri" panose="020F0502020204030204" pitchFamily="34" charset="0"/>
                        </a:rPr>
                        <a:t>-1%</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vMerge="1">
                  <a:txBody>
                    <a:bodyPr/>
                    <a:lstStyle/>
                    <a:p>
                      <a:endParaRPr lang="it-IT"/>
                    </a:p>
                  </a:txBody>
                  <a:tcPr/>
                </a:tc>
                <a:tc>
                  <a:txBody>
                    <a:bodyPr/>
                    <a:lstStyle/>
                    <a:p>
                      <a:pPr algn="ctr" fontAlgn="ctr">
                        <a:buNone/>
                      </a:pPr>
                      <a:r>
                        <a:rPr lang="it-IT" sz="1600" b="0" i="0" u="none" strike="noStrike">
                          <a:solidFill>
                            <a:srgbClr val="000000"/>
                          </a:solidFill>
                          <a:effectLst/>
                          <a:latin typeface="Calibri" panose="020F0502020204030204" pitchFamily="34" charset="0"/>
                        </a:rPr>
                        <a:t>90,66</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3990469816"/>
                  </a:ext>
                </a:extLst>
              </a:tr>
              <a:tr h="203309">
                <a:tc>
                  <a:txBody>
                    <a:bodyPr/>
                    <a:lstStyle/>
                    <a:p>
                      <a:pPr algn="r" fontAlgn="ctr">
                        <a:buNone/>
                      </a:pPr>
                      <a:r>
                        <a:rPr lang="it-IT" sz="1600" b="0" i="0" u="none" strike="noStrike">
                          <a:solidFill>
                            <a:srgbClr val="000000"/>
                          </a:solidFill>
                          <a:effectLst/>
                          <a:latin typeface="Calibri" panose="020F0502020204030204" pitchFamily="34" charset="0"/>
                        </a:rPr>
                        <a:t>2021</a:t>
                      </a:r>
                    </a:p>
                  </a:txBody>
                  <a:tcPr marL="4236" marR="355791"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it-IT" sz="1600" b="0" i="0" u="none" strike="noStrike">
                          <a:solidFill>
                            <a:srgbClr val="000000"/>
                          </a:solidFill>
                          <a:effectLst/>
                          <a:latin typeface="Calibri" panose="020F0502020204030204" pitchFamily="34" charset="0"/>
                        </a:rPr>
                        <a:t>557</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buNone/>
                      </a:pPr>
                      <a:r>
                        <a:rPr lang="it-IT" sz="1600" b="0" i="0" u="none" strike="noStrike">
                          <a:solidFill>
                            <a:srgbClr val="000000"/>
                          </a:solidFill>
                          <a:effectLst/>
                          <a:latin typeface="Calibri" panose="020F0502020204030204" pitchFamily="34" charset="0"/>
                        </a:rPr>
                        <a:t>19%</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vMerge="1">
                  <a:txBody>
                    <a:bodyPr/>
                    <a:lstStyle/>
                    <a:p>
                      <a:endParaRPr lang="it-IT"/>
                    </a:p>
                  </a:txBody>
                  <a:tcPr/>
                </a:tc>
                <a:tc>
                  <a:txBody>
                    <a:bodyPr/>
                    <a:lstStyle/>
                    <a:p>
                      <a:pPr algn="ctr" fontAlgn="ctr">
                        <a:buNone/>
                      </a:pPr>
                      <a:r>
                        <a:rPr lang="it-IT" sz="1600" b="0" i="0" u="none" strike="noStrike">
                          <a:solidFill>
                            <a:srgbClr val="000000"/>
                          </a:solidFill>
                          <a:effectLst/>
                          <a:latin typeface="Calibri" panose="020F0502020204030204" pitchFamily="34" charset="0"/>
                        </a:rPr>
                        <a:t>7,72</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buNone/>
                      </a:pPr>
                      <a:r>
                        <a:rPr lang="it-IT" sz="1600" b="0" i="0" u="none" strike="noStrike" dirty="0">
                          <a:solidFill>
                            <a:srgbClr val="000000"/>
                          </a:solidFill>
                          <a:effectLst/>
                          <a:latin typeface="Calibri" panose="020F0502020204030204" pitchFamily="34" charset="0"/>
                        </a:rPr>
                        <a:t>6659</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buNone/>
                      </a:pPr>
                      <a:r>
                        <a:rPr lang="it-IT" sz="1600" b="0" i="0" u="none" strike="noStrike" dirty="0">
                          <a:solidFill>
                            <a:srgbClr val="000000"/>
                          </a:solidFill>
                          <a:effectLst/>
                          <a:latin typeface="Calibri" panose="020F0502020204030204" pitchFamily="34" charset="0"/>
                        </a:rPr>
                        <a:t>9%</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vMerge="1">
                  <a:txBody>
                    <a:bodyPr/>
                    <a:lstStyle/>
                    <a:p>
                      <a:endParaRPr lang="it-IT"/>
                    </a:p>
                  </a:txBody>
                  <a:tcPr/>
                </a:tc>
                <a:tc>
                  <a:txBody>
                    <a:bodyPr/>
                    <a:lstStyle/>
                    <a:p>
                      <a:pPr algn="ctr" fontAlgn="ctr">
                        <a:buNone/>
                      </a:pPr>
                      <a:r>
                        <a:rPr lang="it-IT" sz="1600" b="0" i="0" u="none" strike="noStrike">
                          <a:solidFill>
                            <a:srgbClr val="000000"/>
                          </a:solidFill>
                          <a:effectLst/>
                          <a:latin typeface="Calibri" panose="020F0502020204030204" pitchFamily="34" charset="0"/>
                        </a:rPr>
                        <a:t>92,28</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580471310"/>
                  </a:ext>
                </a:extLst>
              </a:tr>
              <a:tr h="203309">
                <a:tc>
                  <a:txBody>
                    <a:bodyPr/>
                    <a:lstStyle/>
                    <a:p>
                      <a:pPr algn="r" fontAlgn="ctr">
                        <a:buNone/>
                      </a:pPr>
                      <a:r>
                        <a:rPr lang="it-IT" sz="1600" b="0" i="0" u="none" strike="noStrike">
                          <a:solidFill>
                            <a:srgbClr val="000000"/>
                          </a:solidFill>
                          <a:effectLst/>
                          <a:latin typeface="Calibri" panose="020F0502020204030204" pitchFamily="34" charset="0"/>
                        </a:rPr>
                        <a:t>2020</a:t>
                      </a:r>
                    </a:p>
                  </a:txBody>
                  <a:tcPr marL="4236" marR="355791"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it-IT" sz="1600" b="0" i="0" u="none" strike="noStrike">
                          <a:solidFill>
                            <a:srgbClr val="000000"/>
                          </a:solidFill>
                          <a:effectLst/>
                          <a:latin typeface="Calibri" panose="020F0502020204030204" pitchFamily="34" charset="0"/>
                        </a:rPr>
                        <a:t>469</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ctr">
                        <a:buNone/>
                      </a:pPr>
                      <a:r>
                        <a:rPr lang="it-IT" sz="1600" b="0" i="0" u="none" strike="noStrike">
                          <a:solidFill>
                            <a:srgbClr val="000000"/>
                          </a:solidFill>
                          <a:effectLst/>
                          <a:latin typeface="Times New Roman" panose="02020603050405020304" pitchFamily="18" charset="0"/>
                        </a:rPr>
                        <a:t> </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vMerge="1">
                  <a:txBody>
                    <a:bodyPr/>
                    <a:lstStyle/>
                    <a:p>
                      <a:endParaRPr lang="it-IT"/>
                    </a:p>
                  </a:txBody>
                  <a:tcPr/>
                </a:tc>
                <a:tc>
                  <a:txBody>
                    <a:bodyPr/>
                    <a:lstStyle/>
                    <a:p>
                      <a:pPr algn="ctr" fontAlgn="ctr">
                        <a:buNone/>
                      </a:pPr>
                      <a:r>
                        <a:rPr lang="it-IT" sz="1600" b="0" i="0" u="none" strike="noStrike">
                          <a:solidFill>
                            <a:srgbClr val="000000"/>
                          </a:solidFill>
                          <a:effectLst/>
                          <a:latin typeface="Calibri" panose="020F0502020204030204" pitchFamily="34" charset="0"/>
                        </a:rPr>
                        <a:t>7,12</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buNone/>
                      </a:pPr>
                      <a:r>
                        <a:rPr lang="it-IT" sz="1600" b="0" i="0" u="none" strike="noStrike">
                          <a:solidFill>
                            <a:srgbClr val="000000"/>
                          </a:solidFill>
                          <a:effectLst/>
                          <a:latin typeface="Calibri" panose="020F0502020204030204" pitchFamily="34" charset="0"/>
                        </a:rPr>
                        <a:t>6118</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l" fontAlgn="ctr">
                        <a:buNone/>
                      </a:pPr>
                      <a:r>
                        <a:rPr lang="it-IT" sz="1600" b="0" i="0" u="none" strike="noStrike" dirty="0">
                          <a:solidFill>
                            <a:srgbClr val="000000"/>
                          </a:solidFill>
                          <a:effectLst/>
                          <a:latin typeface="Times New Roman" panose="02020603050405020304" pitchFamily="18" charset="0"/>
                        </a:rPr>
                        <a:t> </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vMerge="1">
                  <a:txBody>
                    <a:bodyPr/>
                    <a:lstStyle/>
                    <a:p>
                      <a:endParaRPr lang="it-IT"/>
                    </a:p>
                  </a:txBody>
                  <a:tcPr/>
                </a:tc>
                <a:tc>
                  <a:txBody>
                    <a:bodyPr/>
                    <a:lstStyle/>
                    <a:p>
                      <a:pPr algn="ctr" fontAlgn="ctr">
                        <a:buNone/>
                      </a:pPr>
                      <a:r>
                        <a:rPr lang="it-IT" sz="1600" b="0" i="0" u="none" strike="noStrike" dirty="0">
                          <a:solidFill>
                            <a:srgbClr val="000000"/>
                          </a:solidFill>
                          <a:effectLst/>
                          <a:latin typeface="Calibri" panose="020F0502020204030204" pitchFamily="34" charset="0"/>
                        </a:rPr>
                        <a:t>92,88</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3966457376"/>
                  </a:ext>
                </a:extLst>
              </a:tr>
              <a:tr h="203309">
                <a:tc>
                  <a:txBody>
                    <a:bodyPr/>
                    <a:lstStyle/>
                    <a:p>
                      <a:pPr algn="l" fontAlgn="t">
                        <a:buNone/>
                      </a:pPr>
                      <a:endParaRPr lang="it-IT" sz="900" b="0" i="0" u="none" strike="noStrike">
                        <a:solidFill>
                          <a:srgbClr val="000000"/>
                        </a:solidFill>
                        <a:effectLst/>
                        <a:latin typeface="Times New Roman" panose="02020603050405020304" pitchFamily="18" charset="0"/>
                      </a:endParaRPr>
                    </a:p>
                  </a:txBody>
                  <a:tcPr marL="4236" marR="4236" marT="4236"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algn="ctr" fontAlgn="ctr">
                        <a:buNone/>
                      </a:pPr>
                      <a:r>
                        <a:rPr lang="it-IT" sz="1200" b="1" i="0" u="none" strike="noStrike" dirty="0">
                          <a:solidFill>
                            <a:srgbClr val="000000"/>
                          </a:solidFill>
                          <a:effectLst/>
                          <a:latin typeface="Calibri" panose="020F0502020204030204" pitchFamily="34" charset="0"/>
                        </a:rPr>
                        <a:t>CONFERIMENTO TOTALE</a:t>
                      </a:r>
                    </a:p>
                  </a:txBody>
                  <a:tcPr marL="4236" marR="4236" marT="4236"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it-IT"/>
                    </a:p>
                  </a:txBody>
                  <a:tcPr/>
                </a:tc>
                <a:tc hMerge="1">
                  <a:txBody>
                    <a:bodyPr/>
                    <a:lstStyle/>
                    <a:p>
                      <a:endParaRPr lang="it-IT"/>
                    </a:p>
                  </a:txBody>
                  <a:tcPr/>
                </a:tc>
                <a:tc>
                  <a:txBody>
                    <a:bodyPr/>
                    <a:lstStyle/>
                    <a:p>
                      <a:pPr algn="l" fontAlgn="b">
                        <a:buNone/>
                      </a:pPr>
                      <a:r>
                        <a:rPr lang="it-IT" sz="1200" b="0" i="0" u="none" strike="noStrike">
                          <a:solidFill>
                            <a:srgbClr val="000000"/>
                          </a:solidFill>
                          <a:effectLst/>
                          <a:latin typeface="Times New Roman" panose="02020603050405020304" pitchFamily="18" charset="0"/>
                        </a:rPr>
                        <a:t> </a:t>
                      </a:r>
                    </a:p>
                  </a:txBody>
                  <a:tcPr marL="4236" marR="4236" marT="4236"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it-IT" sz="1200" b="0" i="0" u="none" strike="noStrike">
                          <a:solidFill>
                            <a:srgbClr val="000000"/>
                          </a:solidFill>
                          <a:effectLst/>
                          <a:latin typeface="Times New Roman" panose="02020603050405020304" pitchFamily="18" charset="0"/>
                        </a:rPr>
                        <a:t> </a:t>
                      </a:r>
                    </a:p>
                  </a:txBody>
                  <a:tcPr marL="4236" marR="4236" marT="4236"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it-IT" sz="1200" b="0" i="0" u="none" strike="noStrike">
                          <a:solidFill>
                            <a:srgbClr val="000000"/>
                          </a:solidFill>
                          <a:effectLst/>
                          <a:latin typeface="Times New Roman" panose="02020603050405020304" pitchFamily="18" charset="0"/>
                        </a:rPr>
                        <a:t> </a:t>
                      </a:r>
                    </a:p>
                  </a:txBody>
                  <a:tcPr marL="4236" marR="4236" marT="4236"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it-IT" sz="1200" b="0" i="0" u="none" strike="noStrike">
                          <a:solidFill>
                            <a:srgbClr val="000000"/>
                          </a:solidFill>
                          <a:effectLst/>
                          <a:latin typeface="Times New Roman" panose="02020603050405020304" pitchFamily="18" charset="0"/>
                        </a:rPr>
                        <a:t> </a:t>
                      </a:r>
                    </a:p>
                  </a:txBody>
                  <a:tcPr marL="4236" marR="4236" marT="4236"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it-IT" sz="1200" b="0" i="0" u="none" strike="noStrike">
                          <a:solidFill>
                            <a:srgbClr val="000000"/>
                          </a:solidFill>
                          <a:effectLst/>
                          <a:latin typeface="Times New Roman" panose="02020603050405020304" pitchFamily="18" charset="0"/>
                        </a:rPr>
                        <a:t> </a:t>
                      </a:r>
                    </a:p>
                  </a:txBody>
                  <a:tcPr marL="4236" marR="4236" marT="4236"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4179347593"/>
                  </a:ext>
                </a:extLst>
              </a:tr>
              <a:tr h="653413">
                <a:tc>
                  <a:txBody>
                    <a:bodyPr/>
                    <a:lstStyle/>
                    <a:p>
                      <a:pPr algn="r" fontAlgn="ctr">
                        <a:buNone/>
                      </a:pPr>
                      <a:r>
                        <a:rPr lang="it-IT" sz="1200" b="1" i="0" u="none" strike="noStrike">
                          <a:solidFill>
                            <a:srgbClr val="000000"/>
                          </a:solidFill>
                          <a:effectLst/>
                          <a:latin typeface="Calibri" panose="020F0502020204030204" pitchFamily="34" charset="0"/>
                        </a:rPr>
                        <a:t>ANNO</a:t>
                      </a:r>
                    </a:p>
                  </a:txBody>
                  <a:tcPr marL="4236" marR="355791"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it-IT" sz="1200" b="1" i="0" u="none" strike="noStrike">
                          <a:solidFill>
                            <a:srgbClr val="000000"/>
                          </a:solidFill>
                          <a:effectLst/>
                          <a:latin typeface="Calibri" panose="020F0502020204030204" pitchFamily="34" charset="0"/>
                        </a:rPr>
                        <a:t>TOTALE KG</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buNone/>
                      </a:pPr>
                      <a:r>
                        <a:rPr lang="it-IT" sz="1200" b="1" i="0" u="none" strike="noStrike" dirty="0">
                          <a:solidFill>
                            <a:srgbClr val="000000"/>
                          </a:solidFill>
                          <a:effectLst/>
                          <a:latin typeface="Calibri" panose="020F0502020204030204" pitchFamily="34" charset="0"/>
                        </a:rPr>
                        <a:t>% INCREMENTO ANNO</a:t>
                      </a:r>
                      <a:br>
                        <a:rPr lang="it-IT" sz="1200" b="1" i="0" u="none" strike="noStrike" dirty="0">
                          <a:solidFill>
                            <a:srgbClr val="000000"/>
                          </a:solidFill>
                          <a:effectLst/>
                          <a:latin typeface="Calibri" panose="020F0502020204030204" pitchFamily="34" charset="0"/>
                        </a:rPr>
                      </a:br>
                      <a:r>
                        <a:rPr lang="it-IT" sz="1200" b="1" i="0" u="none" strike="noStrike" dirty="0">
                          <a:solidFill>
                            <a:srgbClr val="000000"/>
                          </a:solidFill>
                          <a:effectLst/>
                          <a:latin typeface="Calibri" panose="020F0502020204030204" pitchFamily="34" charset="0"/>
                        </a:rPr>
                        <a:t>PRECEDENTE</a:t>
                      </a:r>
                      <a:endParaRPr lang="it-IT" sz="1200" b="0" i="0" u="none" strike="noStrike" dirty="0">
                        <a:solidFill>
                          <a:srgbClr val="000000"/>
                        </a:solidFill>
                        <a:effectLst/>
                        <a:latin typeface="Times New Roman" panose="02020603050405020304" pitchFamily="18" charset="0"/>
                      </a:endParaRPr>
                    </a:p>
                  </a:txBody>
                  <a:tcPr marL="4236" marR="4236" marT="423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buNone/>
                      </a:pPr>
                      <a:r>
                        <a:rPr lang="it-IT" sz="1200" b="1" i="0" u="none" strike="noStrike" dirty="0">
                          <a:solidFill>
                            <a:srgbClr val="000000"/>
                          </a:solidFill>
                          <a:effectLst/>
                          <a:latin typeface="Calibri" panose="020F0502020204030204" pitchFamily="34" charset="0"/>
                        </a:rPr>
                        <a:t>% INCREMENTO</a:t>
                      </a:r>
                      <a:br>
                        <a:rPr lang="it-IT" sz="1200" b="1" i="0" u="none" strike="noStrike" dirty="0">
                          <a:solidFill>
                            <a:srgbClr val="000000"/>
                          </a:solidFill>
                          <a:effectLst/>
                          <a:latin typeface="Calibri" panose="020F0502020204030204" pitchFamily="34" charset="0"/>
                        </a:rPr>
                      </a:br>
                      <a:r>
                        <a:rPr lang="it-IT" sz="1200" b="1" i="0" u="none" strike="noStrike" dirty="0">
                          <a:solidFill>
                            <a:srgbClr val="000000"/>
                          </a:solidFill>
                          <a:effectLst/>
                          <a:latin typeface="Calibri" panose="020F0502020204030204" pitchFamily="34" charset="0"/>
                        </a:rPr>
                        <a:t>2020 - 2025</a:t>
                      </a:r>
                      <a:endParaRPr lang="it-IT" sz="1200" b="0" i="0" u="none" strike="noStrike" dirty="0">
                        <a:solidFill>
                          <a:srgbClr val="000000"/>
                        </a:solidFill>
                        <a:effectLst/>
                        <a:latin typeface="Times New Roman" panose="02020603050405020304" pitchFamily="18" charset="0"/>
                      </a:endParaRPr>
                    </a:p>
                  </a:txBody>
                  <a:tcPr marL="4236" marR="4236" marT="423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gridSpan="2">
                  <a:txBody>
                    <a:bodyPr/>
                    <a:lstStyle/>
                    <a:p>
                      <a:pPr algn="ctr" fontAlgn="t">
                        <a:buNone/>
                      </a:pPr>
                      <a:r>
                        <a:rPr lang="it-IT" sz="1200" b="1" i="0" u="none" strike="noStrike">
                          <a:solidFill>
                            <a:srgbClr val="000000"/>
                          </a:solidFill>
                          <a:effectLst/>
                          <a:latin typeface="Calibri" panose="020F0502020204030204" pitchFamily="34" charset="0"/>
                        </a:rPr>
                        <a:t>INCREMENTO RACCOLTA KG </a:t>
                      </a:r>
                      <a:br>
                        <a:rPr lang="it-IT" sz="1200" b="1" i="0" u="none" strike="noStrike">
                          <a:solidFill>
                            <a:srgbClr val="000000"/>
                          </a:solidFill>
                          <a:effectLst/>
                          <a:latin typeface="Calibri" panose="020F0502020204030204" pitchFamily="34" charset="0"/>
                        </a:rPr>
                      </a:br>
                      <a:r>
                        <a:rPr lang="it-IT" sz="1200" b="1" i="0" u="none" strike="noStrike">
                          <a:solidFill>
                            <a:srgbClr val="000000"/>
                          </a:solidFill>
                          <a:effectLst/>
                          <a:latin typeface="Calibri" panose="020F0502020204030204" pitchFamily="34" charset="0"/>
                        </a:rPr>
                        <a:t>2020 - 2025</a:t>
                      </a:r>
                    </a:p>
                  </a:txBody>
                  <a:tcPr marL="4236" marR="4236" marT="423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it-IT"/>
                    </a:p>
                  </a:txBody>
                  <a:tcPr/>
                </a:tc>
                <a:tc>
                  <a:txBody>
                    <a:bodyPr/>
                    <a:lstStyle/>
                    <a:p>
                      <a:pPr algn="r" fontAlgn="ctr">
                        <a:buNone/>
                      </a:pPr>
                      <a:r>
                        <a:rPr lang="it-IT" sz="1200" b="1" i="0" u="none" strike="noStrike">
                          <a:solidFill>
                            <a:srgbClr val="000000"/>
                          </a:solidFill>
                          <a:effectLst/>
                          <a:latin typeface="Calibri" panose="020F0502020204030204" pitchFamily="34" charset="0"/>
                        </a:rPr>
                        <a:t>ANNO</a:t>
                      </a:r>
                    </a:p>
                  </a:txBody>
                  <a:tcPr marL="4236" marR="355791"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it-IT" sz="1200" b="1" i="0" u="none" strike="noStrike">
                          <a:solidFill>
                            <a:srgbClr val="000000"/>
                          </a:solidFill>
                          <a:effectLst/>
                          <a:latin typeface="Calibri" panose="020F0502020204030204" pitchFamily="34" charset="0"/>
                        </a:rPr>
                        <a:t>POPOLAZIONE AL 1° GENNAIO</a:t>
                      </a:r>
                    </a:p>
                  </a:txBody>
                  <a:tcPr marL="4236" marR="4236" marT="423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it-IT" sz="1200" b="1" i="0" u="none" strike="noStrike" dirty="0">
                          <a:solidFill>
                            <a:srgbClr val="000000"/>
                          </a:solidFill>
                          <a:effectLst/>
                          <a:latin typeface="Calibri" panose="020F0502020204030204" pitchFamily="34" charset="0"/>
                        </a:rPr>
                        <a:t>KG/1000 ABITANTI</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xmlns="" val="3570663088"/>
                  </a:ext>
                </a:extLst>
              </a:tr>
              <a:tr h="203309">
                <a:tc>
                  <a:txBody>
                    <a:bodyPr/>
                    <a:lstStyle/>
                    <a:p>
                      <a:pPr algn="r" fontAlgn="ctr">
                        <a:buNone/>
                      </a:pPr>
                      <a:r>
                        <a:rPr lang="it-IT" sz="1600" b="1" i="0" u="none" strike="noStrike" dirty="0">
                          <a:solidFill>
                            <a:srgbClr val="000000"/>
                          </a:solidFill>
                          <a:effectLst/>
                          <a:latin typeface="Calibri" panose="020F0502020204030204" pitchFamily="34" charset="0"/>
                        </a:rPr>
                        <a:t>2025</a:t>
                      </a:r>
                    </a:p>
                  </a:txBody>
                  <a:tcPr marL="4236" marR="355791"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it-IT" sz="1600" b="1" i="0" u="none" strike="noStrike" dirty="0">
                          <a:solidFill>
                            <a:srgbClr val="000000"/>
                          </a:solidFill>
                          <a:effectLst/>
                          <a:latin typeface="Calibri" panose="020F0502020204030204" pitchFamily="34" charset="0"/>
                        </a:rPr>
                        <a:t>9347</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r" fontAlgn="ctr">
                        <a:buNone/>
                      </a:pPr>
                      <a:r>
                        <a:rPr lang="it-IT" sz="1600" b="1" i="0" u="none" strike="noStrike" dirty="0">
                          <a:solidFill>
                            <a:srgbClr val="000000"/>
                          </a:solidFill>
                          <a:effectLst/>
                          <a:latin typeface="Calibri" panose="020F0502020204030204" pitchFamily="34" charset="0"/>
                        </a:rPr>
                        <a:t>4,89%</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rowSpan="6">
                  <a:txBody>
                    <a:bodyPr/>
                    <a:lstStyle/>
                    <a:p>
                      <a:pPr algn="ctr" fontAlgn="ctr">
                        <a:buNone/>
                      </a:pPr>
                      <a:r>
                        <a:rPr lang="it-IT" sz="1600" b="1" i="0" u="none" strike="noStrike" dirty="0">
                          <a:solidFill>
                            <a:srgbClr val="000000"/>
                          </a:solidFill>
                          <a:effectLst/>
                          <a:latin typeface="Calibri" panose="020F0502020204030204" pitchFamily="34" charset="0"/>
                        </a:rPr>
                        <a:t>42%</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buNone/>
                      </a:pPr>
                      <a:r>
                        <a:rPr lang="it-IT" sz="1600" b="0" i="0" u="none" strike="noStrike">
                          <a:solidFill>
                            <a:srgbClr val="000000"/>
                          </a:solidFill>
                          <a:effectLst/>
                          <a:latin typeface="Calibri" panose="020F0502020204030204" pitchFamily="34" charset="0"/>
                        </a:rPr>
                        <a:t>PLASMA A</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it-IT" sz="1600" b="0" i="0" u="none" strike="noStrike">
                          <a:solidFill>
                            <a:srgbClr val="000000"/>
                          </a:solidFill>
                          <a:effectLst/>
                          <a:latin typeface="Calibri" panose="020F0502020204030204" pitchFamily="34" charset="0"/>
                        </a:rPr>
                        <a:t>529%</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it-IT" sz="1600" b="0" i="1" u="none" strike="noStrike" dirty="0">
                          <a:solidFill>
                            <a:srgbClr val="000000"/>
                          </a:solidFill>
                          <a:effectLst/>
                          <a:latin typeface="Calibri" panose="020F0502020204030204" pitchFamily="34" charset="0"/>
                        </a:rPr>
                        <a:t>2025</a:t>
                      </a:r>
                    </a:p>
                  </a:txBody>
                  <a:tcPr marL="4236" marR="355791"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it-IT" sz="1600" b="0" i="1" u="none" strike="noStrike" dirty="0">
                          <a:solidFill>
                            <a:srgbClr val="000000"/>
                          </a:solidFill>
                          <a:effectLst/>
                          <a:latin typeface="Calibri" panose="020F0502020204030204" pitchFamily="34" charset="0"/>
                        </a:rPr>
                        <a:t>546.709</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it-IT" sz="1600" b="0" i="1" u="none" strike="noStrike" dirty="0">
                          <a:solidFill>
                            <a:srgbClr val="000000"/>
                          </a:solidFill>
                          <a:effectLst/>
                          <a:latin typeface="Calibri" panose="020F0502020204030204" pitchFamily="34" charset="0"/>
                        </a:rPr>
                        <a:t>17,10</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xmlns="" val="402478639"/>
                  </a:ext>
                </a:extLst>
              </a:tr>
              <a:tr h="203309">
                <a:tc>
                  <a:txBody>
                    <a:bodyPr/>
                    <a:lstStyle/>
                    <a:p>
                      <a:pPr algn="r" fontAlgn="ctr">
                        <a:buNone/>
                      </a:pPr>
                      <a:r>
                        <a:rPr lang="it-IT" sz="1600" b="0" i="0" u="none" strike="noStrike">
                          <a:solidFill>
                            <a:srgbClr val="000000"/>
                          </a:solidFill>
                          <a:effectLst/>
                          <a:latin typeface="Calibri" panose="020F0502020204030204" pitchFamily="34" charset="0"/>
                        </a:rPr>
                        <a:t>2024</a:t>
                      </a:r>
                    </a:p>
                  </a:txBody>
                  <a:tcPr marL="4236" marR="355791"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it-IT" sz="1600" b="0" i="0" u="none" strike="noStrike">
                          <a:solidFill>
                            <a:srgbClr val="000000"/>
                          </a:solidFill>
                          <a:effectLst/>
                          <a:latin typeface="Calibri" panose="020F0502020204030204" pitchFamily="34" charset="0"/>
                        </a:rPr>
                        <a:t>8911</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r" fontAlgn="ctr">
                        <a:buNone/>
                      </a:pPr>
                      <a:r>
                        <a:rPr lang="it-IT" sz="1600" b="0" i="0" u="none" strike="noStrike" dirty="0">
                          <a:solidFill>
                            <a:srgbClr val="000000"/>
                          </a:solidFill>
                          <a:effectLst/>
                          <a:latin typeface="Calibri" panose="020F0502020204030204" pitchFamily="34" charset="0"/>
                        </a:rPr>
                        <a:t>9,50%</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vMerge="1">
                  <a:txBody>
                    <a:bodyPr/>
                    <a:lstStyle/>
                    <a:p>
                      <a:endParaRPr lang="it-IT"/>
                    </a:p>
                  </a:txBody>
                  <a:tcPr/>
                </a:tc>
                <a:tc>
                  <a:txBody>
                    <a:bodyPr/>
                    <a:lstStyle/>
                    <a:p>
                      <a:pPr algn="l" fontAlgn="ctr">
                        <a:buNone/>
                      </a:pPr>
                      <a:r>
                        <a:rPr lang="it-IT" sz="1600" b="0" i="0" u="none" strike="noStrike">
                          <a:solidFill>
                            <a:srgbClr val="000000"/>
                          </a:solidFill>
                          <a:effectLst/>
                          <a:latin typeface="Calibri" panose="020F0502020204030204" pitchFamily="34" charset="0"/>
                        </a:rPr>
                        <a:t>PLASMA B</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it-IT" sz="1600" b="0" i="0" u="none" strike="noStrike">
                          <a:solidFill>
                            <a:srgbClr val="000000"/>
                          </a:solidFill>
                          <a:effectLst/>
                          <a:latin typeface="Calibri" panose="020F0502020204030204" pitchFamily="34" charset="0"/>
                        </a:rPr>
                        <a:t>5%</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t">
                        <a:buNone/>
                      </a:pPr>
                      <a:r>
                        <a:rPr lang="it-IT" sz="1600" b="0" i="0" u="none" strike="noStrike">
                          <a:solidFill>
                            <a:srgbClr val="000000"/>
                          </a:solidFill>
                          <a:effectLst/>
                          <a:latin typeface="Calibri" panose="020F0502020204030204" pitchFamily="34" charset="0"/>
                        </a:rPr>
                        <a:t>2024</a:t>
                      </a:r>
                    </a:p>
                  </a:txBody>
                  <a:tcPr marL="4236" marR="355791" marT="423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it-IT" sz="1600" b="0" i="0" u="none" strike="noStrike">
                          <a:solidFill>
                            <a:srgbClr val="000000"/>
                          </a:solidFill>
                          <a:effectLst/>
                          <a:latin typeface="Calibri" panose="020F0502020204030204" pitchFamily="34" charset="0"/>
                        </a:rPr>
                        <a:t>545169</a:t>
                      </a:r>
                    </a:p>
                  </a:txBody>
                  <a:tcPr marL="4236" marR="4236" marT="423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it-IT" sz="1600" b="0" i="0" u="none" strike="noStrike" dirty="0">
                          <a:solidFill>
                            <a:srgbClr val="000000"/>
                          </a:solidFill>
                          <a:effectLst/>
                          <a:latin typeface="Calibri" panose="020F0502020204030204" pitchFamily="34" charset="0"/>
                        </a:rPr>
                        <a:t>16,35</a:t>
                      </a:r>
                    </a:p>
                  </a:txBody>
                  <a:tcPr marL="4236" marR="4236" marT="423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xmlns="" val="4147240534"/>
                  </a:ext>
                </a:extLst>
              </a:tr>
              <a:tr h="203309">
                <a:tc>
                  <a:txBody>
                    <a:bodyPr/>
                    <a:lstStyle/>
                    <a:p>
                      <a:pPr algn="r" fontAlgn="ctr">
                        <a:buNone/>
                      </a:pPr>
                      <a:r>
                        <a:rPr lang="it-IT" sz="1600" b="0" i="0" u="none" strike="noStrike">
                          <a:solidFill>
                            <a:srgbClr val="000000"/>
                          </a:solidFill>
                          <a:effectLst/>
                          <a:latin typeface="Calibri" panose="020F0502020204030204" pitchFamily="34" charset="0"/>
                        </a:rPr>
                        <a:t>2023</a:t>
                      </a:r>
                    </a:p>
                  </a:txBody>
                  <a:tcPr marL="4236" marR="355791"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it-IT" sz="1600" b="0" i="0" u="none" strike="noStrike">
                          <a:solidFill>
                            <a:srgbClr val="000000"/>
                          </a:solidFill>
                          <a:effectLst/>
                          <a:latin typeface="Calibri" panose="020F0502020204030204" pitchFamily="34" charset="0"/>
                        </a:rPr>
                        <a:t>8138</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r" fontAlgn="ctr">
                        <a:buNone/>
                      </a:pPr>
                      <a:r>
                        <a:rPr lang="it-IT" sz="1600" b="0" i="0" u="none" strike="noStrike" dirty="0">
                          <a:solidFill>
                            <a:srgbClr val="000000"/>
                          </a:solidFill>
                          <a:effectLst/>
                          <a:latin typeface="Calibri" panose="020F0502020204030204" pitchFamily="34" charset="0"/>
                        </a:rPr>
                        <a:t>12,00%</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vMerge="1">
                  <a:txBody>
                    <a:bodyPr/>
                    <a:lstStyle/>
                    <a:p>
                      <a:endParaRPr lang="it-IT"/>
                    </a:p>
                  </a:txBody>
                  <a:tcPr/>
                </a:tc>
                <a:tc>
                  <a:txBody>
                    <a:bodyPr/>
                    <a:lstStyle/>
                    <a:p>
                      <a:pPr algn="l" fontAlgn="ctr">
                        <a:buNone/>
                      </a:pPr>
                      <a:r>
                        <a:rPr lang="it-IT" sz="1600" b="0" i="0" u="none" strike="noStrike" dirty="0">
                          <a:solidFill>
                            <a:srgbClr val="000000"/>
                          </a:solidFill>
                          <a:effectLst/>
                          <a:latin typeface="Calibri" panose="020F0502020204030204" pitchFamily="34" charset="0"/>
                        </a:rPr>
                        <a:t>TOTALE</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it-IT" sz="1600" b="0" i="0" u="none" strike="noStrike">
                          <a:solidFill>
                            <a:srgbClr val="000000"/>
                          </a:solidFill>
                          <a:effectLst/>
                          <a:latin typeface="Calibri" panose="020F0502020204030204" pitchFamily="34" charset="0"/>
                        </a:rPr>
                        <a:t>42%</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t">
                        <a:buNone/>
                      </a:pPr>
                      <a:r>
                        <a:rPr lang="it-IT" sz="1600" b="0" i="0" u="none" strike="noStrike">
                          <a:solidFill>
                            <a:srgbClr val="000000"/>
                          </a:solidFill>
                          <a:effectLst/>
                          <a:latin typeface="Calibri" panose="020F0502020204030204" pitchFamily="34" charset="0"/>
                        </a:rPr>
                        <a:t>2023</a:t>
                      </a:r>
                    </a:p>
                  </a:txBody>
                  <a:tcPr marL="4236" marR="355791" marT="423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it-IT" sz="1600" b="0" i="0" u="none" strike="noStrike">
                          <a:solidFill>
                            <a:srgbClr val="000000"/>
                          </a:solidFill>
                          <a:effectLst/>
                          <a:latin typeface="Calibri" panose="020F0502020204030204" pitchFamily="34" charset="0"/>
                        </a:rPr>
                        <a:t>542996</a:t>
                      </a:r>
                    </a:p>
                  </a:txBody>
                  <a:tcPr marL="4236" marR="4236" marT="423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it-IT" sz="1600" b="0" i="0" u="none" strike="noStrike" dirty="0">
                          <a:solidFill>
                            <a:srgbClr val="000000"/>
                          </a:solidFill>
                          <a:effectLst/>
                          <a:latin typeface="Calibri" panose="020F0502020204030204" pitchFamily="34" charset="0"/>
                        </a:rPr>
                        <a:t>14,99</a:t>
                      </a:r>
                    </a:p>
                  </a:txBody>
                  <a:tcPr marL="4236" marR="4236" marT="423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xmlns="" val="3251782916"/>
                  </a:ext>
                </a:extLst>
              </a:tr>
              <a:tr h="203309">
                <a:tc>
                  <a:txBody>
                    <a:bodyPr/>
                    <a:lstStyle/>
                    <a:p>
                      <a:pPr algn="r" fontAlgn="ctr">
                        <a:buNone/>
                      </a:pPr>
                      <a:r>
                        <a:rPr lang="it-IT" sz="1600" b="0" i="0" u="none" strike="noStrike">
                          <a:solidFill>
                            <a:srgbClr val="000000"/>
                          </a:solidFill>
                          <a:effectLst/>
                          <a:latin typeface="Calibri" panose="020F0502020204030204" pitchFamily="34" charset="0"/>
                        </a:rPr>
                        <a:t>2022</a:t>
                      </a:r>
                    </a:p>
                  </a:txBody>
                  <a:tcPr marL="4236" marR="355791"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it-IT" sz="1600" b="0" i="0" u="none" strike="noStrike">
                          <a:solidFill>
                            <a:srgbClr val="000000"/>
                          </a:solidFill>
                          <a:effectLst/>
                          <a:latin typeface="Calibri" panose="020F0502020204030204" pitchFamily="34" charset="0"/>
                        </a:rPr>
                        <a:t>7279</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r" fontAlgn="ctr">
                        <a:buNone/>
                      </a:pPr>
                      <a:r>
                        <a:rPr lang="it-IT" sz="1600" b="0" i="0" u="none" strike="noStrike" dirty="0">
                          <a:solidFill>
                            <a:srgbClr val="000000"/>
                          </a:solidFill>
                          <a:effectLst/>
                          <a:latin typeface="Calibri" panose="020F0502020204030204" pitchFamily="34" charset="0"/>
                        </a:rPr>
                        <a:t>1,00%</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vMerge="1">
                  <a:txBody>
                    <a:bodyPr/>
                    <a:lstStyle/>
                    <a:p>
                      <a:endParaRPr lang="it-IT"/>
                    </a:p>
                  </a:txBody>
                  <a:tcPr/>
                </a:tc>
                <a:tc>
                  <a:txBody>
                    <a:bodyPr/>
                    <a:lstStyle/>
                    <a:p>
                      <a:pPr algn="l" fontAlgn="b">
                        <a:buNone/>
                      </a:pPr>
                      <a:r>
                        <a:rPr lang="it-IT" sz="1600" b="0" i="0" u="none" strike="noStrike" dirty="0">
                          <a:solidFill>
                            <a:srgbClr val="000000"/>
                          </a:solidFill>
                          <a:effectLst/>
                          <a:latin typeface="Times New Roman" panose="02020603050405020304" pitchFamily="18" charset="0"/>
                        </a:rPr>
                        <a:t> </a:t>
                      </a:r>
                    </a:p>
                  </a:txBody>
                  <a:tcPr marL="4236" marR="4236" marT="423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buNone/>
                      </a:pPr>
                      <a:r>
                        <a:rPr lang="it-IT" sz="1600" b="0" i="0" u="none" strike="noStrike" dirty="0">
                          <a:solidFill>
                            <a:srgbClr val="000000"/>
                          </a:solidFill>
                          <a:effectLst/>
                          <a:latin typeface="Times New Roman" panose="02020603050405020304" pitchFamily="18" charset="0"/>
                        </a:rPr>
                        <a:t> </a:t>
                      </a:r>
                    </a:p>
                  </a:txBody>
                  <a:tcPr marL="4236" marR="4236" marT="423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t">
                        <a:buNone/>
                      </a:pPr>
                      <a:r>
                        <a:rPr lang="it-IT" sz="1600" b="0" i="0" u="none" strike="noStrike">
                          <a:solidFill>
                            <a:srgbClr val="000000"/>
                          </a:solidFill>
                          <a:effectLst/>
                          <a:latin typeface="Calibri" panose="020F0502020204030204" pitchFamily="34" charset="0"/>
                        </a:rPr>
                        <a:t>2022</a:t>
                      </a:r>
                    </a:p>
                  </a:txBody>
                  <a:tcPr marL="4236" marR="355791" marT="423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it-IT" sz="1600" b="0" i="0" u="none" strike="noStrike">
                          <a:solidFill>
                            <a:srgbClr val="000000"/>
                          </a:solidFill>
                          <a:effectLst/>
                          <a:latin typeface="Calibri" panose="020F0502020204030204" pitchFamily="34" charset="0"/>
                        </a:rPr>
                        <a:t>542158</a:t>
                      </a:r>
                    </a:p>
                  </a:txBody>
                  <a:tcPr marL="4236" marR="4236" marT="423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it-IT" sz="1600" b="0" i="0" u="none" strike="noStrike" dirty="0">
                          <a:solidFill>
                            <a:srgbClr val="000000"/>
                          </a:solidFill>
                          <a:effectLst/>
                          <a:latin typeface="Calibri" panose="020F0502020204030204" pitchFamily="34" charset="0"/>
                        </a:rPr>
                        <a:t>13,43</a:t>
                      </a:r>
                    </a:p>
                  </a:txBody>
                  <a:tcPr marL="4236" marR="4236" marT="423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xmlns="" val="3268908403"/>
                  </a:ext>
                </a:extLst>
              </a:tr>
              <a:tr h="203309">
                <a:tc>
                  <a:txBody>
                    <a:bodyPr/>
                    <a:lstStyle/>
                    <a:p>
                      <a:pPr algn="r" fontAlgn="ctr">
                        <a:buNone/>
                      </a:pPr>
                      <a:r>
                        <a:rPr lang="it-IT" sz="1600" b="0" i="0" u="none" strike="noStrike">
                          <a:solidFill>
                            <a:srgbClr val="000000"/>
                          </a:solidFill>
                          <a:effectLst/>
                          <a:latin typeface="Calibri" panose="020F0502020204030204" pitchFamily="34" charset="0"/>
                        </a:rPr>
                        <a:t>2021</a:t>
                      </a:r>
                    </a:p>
                  </a:txBody>
                  <a:tcPr marL="4236" marR="355791"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it-IT" sz="1600" b="0" i="0" u="none" strike="noStrike">
                          <a:solidFill>
                            <a:srgbClr val="000000"/>
                          </a:solidFill>
                          <a:effectLst/>
                          <a:latin typeface="Calibri" panose="020F0502020204030204" pitchFamily="34" charset="0"/>
                        </a:rPr>
                        <a:t>7216</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r" fontAlgn="ctr">
                        <a:buNone/>
                      </a:pPr>
                      <a:r>
                        <a:rPr lang="it-IT" sz="1600" b="0" i="0" u="none" strike="noStrike" dirty="0">
                          <a:solidFill>
                            <a:srgbClr val="000000"/>
                          </a:solidFill>
                          <a:effectLst/>
                          <a:latin typeface="Calibri" panose="020F0502020204030204" pitchFamily="34" charset="0"/>
                        </a:rPr>
                        <a:t>10,00%</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vMerge="1">
                  <a:txBody>
                    <a:bodyPr/>
                    <a:lstStyle/>
                    <a:p>
                      <a:endParaRPr lang="it-IT"/>
                    </a:p>
                  </a:txBody>
                  <a:tcPr/>
                </a:tc>
                <a:tc>
                  <a:txBody>
                    <a:bodyPr/>
                    <a:lstStyle/>
                    <a:p>
                      <a:pPr algn="l" fontAlgn="ctr">
                        <a:buNone/>
                      </a:pPr>
                      <a:r>
                        <a:rPr lang="it-IT" sz="1600" b="0" i="0" u="none" strike="noStrike">
                          <a:solidFill>
                            <a:srgbClr val="000000"/>
                          </a:solidFill>
                          <a:effectLst/>
                          <a:latin typeface="Times New Roman" panose="02020603050405020304" pitchFamily="18" charset="0"/>
                        </a:rPr>
                        <a:t> </a:t>
                      </a:r>
                    </a:p>
                  </a:txBody>
                  <a:tcPr marL="4236" marR="4236" marT="4236"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ctr">
                        <a:buNone/>
                      </a:pPr>
                      <a:r>
                        <a:rPr lang="it-IT" sz="1600" b="0" i="0" u="none" strike="noStrike" dirty="0">
                          <a:solidFill>
                            <a:srgbClr val="000000"/>
                          </a:solidFill>
                          <a:effectLst/>
                          <a:latin typeface="Times New Roman" panose="02020603050405020304" pitchFamily="18" charset="0"/>
                        </a:rPr>
                        <a:t> </a:t>
                      </a:r>
                    </a:p>
                  </a:txBody>
                  <a:tcPr marL="4236" marR="4236" marT="4236"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t">
                        <a:buNone/>
                      </a:pPr>
                      <a:r>
                        <a:rPr lang="it-IT" sz="1600" b="0" i="0" u="none" strike="noStrike" dirty="0">
                          <a:solidFill>
                            <a:srgbClr val="000000"/>
                          </a:solidFill>
                          <a:effectLst/>
                          <a:latin typeface="Calibri" panose="020F0502020204030204" pitchFamily="34" charset="0"/>
                        </a:rPr>
                        <a:t>2021</a:t>
                      </a:r>
                    </a:p>
                  </a:txBody>
                  <a:tcPr marL="4236" marR="355791" marT="423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it-IT" sz="1600" b="0" i="0" u="none" strike="noStrike" dirty="0">
                          <a:solidFill>
                            <a:srgbClr val="000000"/>
                          </a:solidFill>
                          <a:effectLst/>
                          <a:latin typeface="Calibri" panose="020F0502020204030204" pitchFamily="34" charset="0"/>
                        </a:rPr>
                        <a:t>542166</a:t>
                      </a:r>
                    </a:p>
                  </a:txBody>
                  <a:tcPr marL="4236" marR="4236" marT="423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it-IT" sz="1600" b="0" i="0" u="none" strike="noStrike" dirty="0">
                          <a:solidFill>
                            <a:srgbClr val="000000"/>
                          </a:solidFill>
                          <a:effectLst/>
                          <a:latin typeface="Calibri" panose="020F0502020204030204" pitchFamily="34" charset="0"/>
                        </a:rPr>
                        <a:t>13,31</a:t>
                      </a:r>
                    </a:p>
                  </a:txBody>
                  <a:tcPr marL="4236" marR="4236" marT="423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xmlns="" val="2921908102"/>
                  </a:ext>
                </a:extLst>
              </a:tr>
              <a:tr h="203309">
                <a:tc>
                  <a:txBody>
                    <a:bodyPr/>
                    <a:lstStyle/>
                    <a:p>
                      <a:pPr algn="r" fontAlgn="ctr">
                        <a:buNone/>
                      </a:pPr>
                      <a:r>
                        <a:rPr lang="it-IT" sz="1600" b="0" i="0" u="none" strike="noStrike">
                          <a:solidFill>
                            <a:srgbClr val="000000"/>
                          </a:solidFill>
                          <a:effectLst/>
                          <a:latin typeface="Calibri" panose="020F0502020204030204" pitchFamily="34" charset="0"/>
                        </a:rPr>
                        <a:t>2020</a:t>
                      </a:r>
                    </a:p>
                  </a:txBody>
                  <a:tcPr marL="4236" marR="355791"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it-IT" sz="1600" b="0" i="0" u="none" strike="noStrike">
                          <a:solidFill>
                            <a:srgbClr val="000000"/>
                          </a:solidFill>
                          <a:effectLst/>
                          <a:latin typeface="Calibri" panose="020F0502020204030204" pitchFamily="34" charset="0"/>
                        </a:rPr>
                        <a:t>6587</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buNone/>
                      </a:pPr>
                      <a:r>
                        <a:rPr lang="it-IT" sz="1600" b="0" i="0" u="none" strike="noStrike" dirty="0">
                          <a:solidFill>
                            <a:srgbClr val="000000"/>
                          </a:solidFill>
                          <a:effectLst/>
                          <a:latin typeface="Calibri" panose="020F0502020204030204" pitchFamily="34" charset="0"/>
                        </a:rPr>
                        <a:t> </a:t>
                      </a:r>
                    </a:p>
                  </a:txBody>
                  <a:tcPr marL="4236" marR="4236" marT="4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vMerge="1">
                  <a:txBody>
                    <a:bodyPr/>
                    <a:lstStyle/>
                    <a:p>
                      <a:endParaRPr lang="it-IT"/>
                    </a:p>
                  </a:txBody>
                  <a:tcPr/>
                </a:tc>
                <a:tc>
                  <a:txBody>
                    <a:bodyPr/>
                    <a:lstStyle/>
                    <a:p>
                      <a:pPr algn="l" fontAlgn="ctr">
                        <a:buNone/>
                      </a:pPr>
                      <a:r>
                        <a:rPr lang="it-IT" sz="1600" b="0" i="0" u="none" strike="noStrike">
                          <a:solidFill>
                            <a:srgbClr val="000000"/>
                          </a:solidFill>
                          <a:effectLst/>
                          <a:latin typeface="Times New Roman" panose="02020603050405020304" pitchFamily="18" charset="0"/>
                        </a:rPr>
                        <a:t> </a:t>
                      </a:r>
                    </a:p>
                  </a:txBody>
                  <a:tcPr marL="4236" marR="4236" marT="4236"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ctr">
                        <a:buNone/>
                      </a:pPr>
                      <a:r>
                        <a:rPr lang="it-IT" sz="1600" b="0" i="0" u="none" strike="noStrike" dirty="0">
                          <a:solidFill>
                            <a:srgbClr val="000000"/>
                          </a:solidFill>
                          <a:effectLst/>
                          <a:latin typeface="Times New Roman" panose="02020603050405020304" pitchFamily="18" charset="0"/>
                        </a:rPr>
                        <a:t> </a:t>
                      </a:r>
                    </a:p>
                  </a:txBody>
                  <a:tcPr marL="4236" marR="4236" marT="4236"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t">
                        <a:buNone/>
                      </a:pPr>
                      <a:r>
                        <a:rPr lang="it-IT" sz="1600" b="0" i="0" u="none" strike="noStrike">
                          <a:solidFill>
                            <a:srgbClr val="000000"/>
                          </a:solidFill>
                          <a:effectLst/>
                          <a:latin typeface="Calibri" panose="020F0502020204030204" pitchFamily="34" charset="0"/>
                        </a:rPr>
                        <a:t>2020</a:t>
                      </a:r>
                    </a:p>
                  </a:txBody>
                  <a:tcPr marL="4236" marR="355791" marT="423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it-IT" sz="1600" b="0" i="0" u="none" strike="noStrike" dirty="0">
                          <a:solidFill>
                            <a:srgbClr val="000000"/>
                          </a:solidFill>
                          <a:effectLst/>
                          <a:latin typeface="Calibri" panose="020F0502020204030204" pitchFamily="34" charset="0"/>
                        </a:rPr>
                        <a:t>542739</a:t>
                      </a:r>
                    </a:p>
                  </a:txBody>
                  <a:tcPr marL="4236" marR="4236" marT="423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it-IT" sz="1600" b="0" i="0" u="none" strike="noStrike" dirty="0">
                          <a:solidFill>
                            <a:srgbClr val="000000"/>
                          </a:solidFill>
                          <a:effectLst/>
                          <a:latin typeface="Calibri" panose="020F0502020204030204" pitchFamily="34" charset="0"/>
                        </a:rPr>
                        <a:t>12,14</a:t>
                      </a:r>
                    </a:p>
                  </a:txBody>
                  <a:tcPr marL="4236" marR="4236" marT="423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xmlns="" val="2469985789"/>
                  </a:ext>
                </a:extLst>
              </a:tr>
            </a:tbl>
          </a:graphicData>
        </a:graphic>
      </p:graphicFrame>
    </p:spTree>
    <p:extLst>
      <p:ext uri="{BB962C8B-B14F-4D97-AF65-F5344CB8AC3E}">
        <p14:creationId xmlns:p14="http://schemas.microsoft.com/office/powerpoint/2010/main" val="14026826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4459</TotalTime>
  <Words>3080</Words>
  <Application>Microsoft Office PowerPoint</Application>
  <PresentationFormat>Widescreen</PresentationFormat>
  <Paragraphs>1115</Paragraphs>
  <Slides>58</Slides>
  <Notes>12</Notes>
  <HiddenSlides>1</HiddenSlides>
  <MMClips>0</MMClips>
  <ScaleCrop>false</ScaleCrop>
  <HeadingPairs>
    <vt:vector size="8" baseType="variant">
      <vt:variant>
        <vt:lpstr>Caratteri utilizzati</vt:lpstr>
      </vt:variant>
      <vt:variant>
        <vt:i4>11</vt:i4>
      </vt:variant>
      <vt:variant>
        <vt:lpstr>Tema</vt:lpstr>
      </vt:variant>
      <vt:variant>
        <vt:i4>1</vt:i4>
      </vt:variant>
      <vt:variant>
        <vt:lpstr>Server OLE incorporati</vt:lpstr>
      </vt:variant>
      <vt:variant>
        <vt:i4>1</vt:i4>
      </vt:variant>
      <vt:variant>
        <vt:lpstr>Titoli diapositive</vt:lpstr>
      </vt:variant>
      <vt:variant>
        <vt:i4>58</vt:i4>
      </vt:variant>
    </vt:vector>
  </HeadingPairs>
  <TitlesOfParts>
    <vt:vector size="71" baseType="lpstr">
      <vt:lpstr>Aptos</vt:lpstr>
      <vt:lpstr>Aptos Display</vt:lpstr>
      <vt:lpstr>Arial</vt:lpstr>
      <vt:lpstr>Arial Black</vt:lpstr>
      <vt:lpstr>Brush Script MT</vt:lpstr>
      <vt:lpstr>Calibri</vt:lpstr>
      <vt:lpstr>Franklin Gothic Book</vt:lpstr>
      <vt:lpstr>Garamond</vt:lpstr>
      <vt:lpstr>Times New Roman</vt:lpstr>
      <vt:lpstr>Tw Cen MT (Corpo)</vt:lpstr>
      <vt:lpstr>Wingdings</vt:lpstr>
      <vt:lpstr>Tema di Office</vt:lpstr>
      <vt:lpstr>Worksheet</vt:lpstr>
      <vt:lpstr>Assemblea ordinaria 2026</vt:lpstr>
      <vt:lpstr>OdG Assemblea 11 aprile 2026</vt:lpstr>
      <vt:lpstr>Relazione della Presidente</vt:lpstr>
      <vt:lpstr>Andamento della produzione e della forza associativa 2025</vt:lpstr>
      <vt:lpstr>Donazioni di sangue ed emocomponenti nel 2025</vt:lpstr>
      <vt:lpstr>Presentazione standard di PowerPoint</vt:lpstr>
      <vt:lpstr>Presentazione standard di PowerPoint</vt:lpstr>
      <vt:lpstr>Presentazione standard di PowerPoint</vt:lpstr>
      <vt:lpstr>ANALISI CRESCITA PLASMA dal 2021 (DATI CNS)</vt:lpstr>
      <vt:lpstr>Presentazione standard di PowerPoint</vt:lpstr>
      <vt:lpstr>Presentazione standard di PowerPoint</vt:lpstr>
      <vt:lpstr>Presentazione standard di PowerPoint</vt:lpstr>
      <vt:lpstr>Presentazione standard di PowerPoint</vt:lpstr>
      <vt:lpstr>Presentazione standard di PowerPoint</vt:lpstr>
      <vt:lpstr>CONVENZIONE TRA L’A.P.S.S. E L’ASSOCIAZIONE A.V.I.S. DEL TRENTINO EQUIPARATA REGIONALE PER ATTIVITA’ AGGIUNTIVE A FAVORE DEL MIGLIORAMENTO DELLA RACCOLTA SANGUE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Relazione attività AVIS del Trentino – 2025</vt:lpstr>
      <vt:lpstr>Presentazione standard di PowerPoint</vt:lpstr>
      <vt:lpstr>Presentazione standard di PowerPoint</vt:lpstr>
      <vt:lpstr>Candidature</vt:lpstr>
      <vt:lpstr>Presentazione standard di PowerPoint</vt:lpstr>
      <vt:lpstr>Bilancio di Esercizio al 31/12/2025</vt:lpstr>
      <vt:lpstr>Introduzione</vt:lpstr>
      <vt:lpstr>Stato patrimoniale</vt:lpstr>
      <vt:lpstr>Stato patrimoniale</vt:lpstr>
      <vt:lpstr>Rendiconto gestionale</vt:lpstr>
      <vt:lpstr>Rendiconto gestionale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Proposta di destinazione dell’avanzo</vt:lpstr>
      <vt:lpstr>Preventivo annuo 2026</vt:lpstr>
      <vt:lpstr>Relazione dell’Organo di controllo</vt:lpstr>
      <vt:lpstr>Presentazione standard di PowerPoint</vt:lpstr>
      <vt:lpstr>Presentazione standard di PowerPoint</vt:lpstr>
      <vt:lpstr>Relazione del Collegio dei Probiviri</vt:lpstr>
      <vt:lpstr>Presentazione standard di PowerPoint</vt:lpstr>
      <vt:lpstr>Bilancio Sociale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Assemblea ordinaria 2026</dc:title>
  <dc:creator>Fabrizio Zappaterra</dc:creator>
  <cp:lastModifiedBy>VILIOTTI ELISA</cp:lastModifiedBy>
  <cp:revision>16</cp:revision>
  <dcterms:created xsi:type="dcterms:W3CDTF">2025-02-11T10:56:57Z</dcterms:created>
  <dcterms:modified xsi:type="dcterms:W3CDTF">2026-04-08T10:15:18Z</dcterms:modified>
</cp:coreProperties>
</file>